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4"/>
  </p:notesMasterIdLst>
  <p:sldIdLst>
    <p:sldId id="261" r:id="rId5"/>
    <p:sldId id="262" r:id="rId6"/>
    <p:sldId id="263" r:id="rId7"/>
    <p:sldId id="264" r:id="rId8"/>
    <p:sldId id="265" r:id="rId9"/>
    <p:sldId id="267" r:id="rId10"/>
    <p:sldId id="268" r:id="rId11"/>
    <p:sldId id="270" r:id="rId12"/>
    <p:sldId id="271" r:id="rId13"/>
    <p:sldId id="289" r:id="rId14"/>
    <p:sldId id="272" r:id="rId15"/>
    <p:sldId id="273" r:id="rId16"/>
    <p:sldId id="274" r:id="rId17"/>
    <p:sldId id="275" r:id="rId18"/>
    <p:sldId id="276" r:id="rId19"/>
    <p:sldId id="290" r:id="rId20"/>
    <p:sldId id="277" r:id="rId21"/>
    <p:sldId id="278" r:id="rId22"/>
    <p:sldId id="279" r:id="rId23"/>
    <p:sldId id="280" r:id="rId24"/>
    <p:sldId id="281" r:id="rId25"/>
    <p:sldId id="282" r:id="rId26"/>
    <p:sldId id="283" r:id="rId27"/>
    <p:sldId id="285" r:id="rId28"/>
    <p:sldId id="284" r:id="rId29"/>
    <p:sldId id="286" r:id="rId30"/>
    <p:sldId id="287" r:id="rId31"/>
    <p:sldId id="288" r:id="rId32"/>
    <p:sldId id="291"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8/28/2022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8/28/2022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8/28/2022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8/28/2022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8/28/2022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8/28/2022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8/28/2022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8/28/2022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8/28/2022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8/28/2022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8/28/2022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8/28/2022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8/28/2022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8/28/2022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8/28/2022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8/28/2022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8/28/2022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8/28/2022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7678"/>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814650"/>
          </a:xfrm>
        </p:spPr>
        <p:txBody>
          <a:bodyPr>
            <a:normAutofit/>
          </a:bodyPr>
          <a:lstStyle/>
          <a:p>
            <a:pPr algn="ctr"/>
            <a:r>
              <a:rPr lang="en-US" dirty="0"/>
              <a:t>PID controller</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142984"/>
            <a:ext cx="6857999" cy="1412083"/>
          </a:xfrm>
        </p:spPr>
        <p:txBody>
          <a:bodyPr>
            <a:normAutofit lnSpcReduction="10000"/>
          </a:bodyPr>
          <a:lstStyle/>
          <a:p>
            <a:pPr algn="ctr"/>
            <a:r>
              <a:rPr lang="en-US" dirty="0"/>
              <a:t>By </a:t>
            </a:r>
          </a:p>
          <a:p>
            <a:r>
              <a:rPr lang="en-US" dirty="0"/>
              <a:t>Himel </a:t>
            </a:r>
            <a:r>
              <a:rPr lang="en-US" dirty="0" err="1"/>
              <a:t>kundu</a:t>
            </a:r>
            <a:r>
              <a:rPr lang="en-US" dirty="0"/>
              <a:t> (1906014) &amp;</a:t>
            </a:r>
          </a:p>
          <a:p>
            <a:r>
              <a:rPr lang="en-US" dirty="0"/>
              <a:t>Md. Rowatul Jannat </a:t>
            </a:r>
            <a:r>
              <a:rPr lang="en-US" dirty="0" err="1"/>
              <a:t>rafi</a:t>
            </a:r>
            <a:r>
              <a:rPr lang="en-US" dirty="0"/>
              <a:t> (1906016)</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4A0829-5ECD-13E3-C7DF-68F980DA5F41}"/>
              </a:ext>
            </a:extLst>
          </p:cNvPr>
          <p:cNvSpPr txBox="1"/>
          <p:nvPr/>
        </p:nvSpPr>
        <p:spPr>
          <a:xfrm>
            <a:off x="1331650" y="825623"/>
            <a:ext cx="4900474" cy="461665"/>
          </a:xfrm>
          <a:prstGeom prst="rect">
            <a:avLst/>
          </a:prstGeom>
          <a:noFill/>
        </p:spPr>
        <p:txBody>
          <a:bodyPr wrap="square" rtlCol="0">
            <a:spAutoFit/>
          </a:bodyPr>
          <a:lstStyle/>
          <a:p>
            <a:r>
              <a:rPr lang="en-US" sz="2400" dirty="0">
                <a:solidFill>
                  <a:schemeClr val="bg1"/>
                </a:solidFill>
              </a:rPr>
              <a:t>Mechanical Model of the Plant</a:t>
            </a:r>
            <a:endParaRPr lang="en-SG" sz="2400" dirty="0">
              <a:solidFill>
                <a:schemeClr val="bg1"/>
              </a:solidFill>
            </a:endParaRPr>
          </a:p>
        </p:txBody>
      </p:sp>
      <p:pic>
        <p:nvPicPr>
          <p:cNvPr id="4" name="Picture 3">
            <a:extLst>
              <a:ext uri="{FF2B5EF4-FFF2-40B4-BE49-F238E27FC236}">
                <a16:creationId xmlns:a16="http://schemas.microsoft.com/office/drawing/2014/main" id="{A8B265BB-FFEF-9612-0664-5368510E670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Lst>
          </a:blip>
          <a:srcRect l="7513" t="17919" r="20869" b="16193"/>
          <a:stretch/>
        </p:blipFill>
        <p:spPr>
          <a:xfrm>
            <a:off x="3604334" y="1757779"/>
            <a:ext cx="3808522" cy="1970842"/>
          </a:xfrm>
          <a:prstGeom prst="rect">
            <a:avLst/>
          </a:prstGeom>
        </p:spPr>
      </p:pic>
      <p:sp>
        <p:nvSpPr>
          <p:cNvPr id="5" name="TextBox 4">
            <a:extLst>
              <a:ext uri="{FF2B5EF4-FFF2-40B4-BE49-F238E27FC236}">
                <a16:creationId xmlns:a16="http://schemas.microsoft.com/office/drawing/2014/main" id="{B80ED35B-0C51-CEA4-FC45-157FEEE42A50}"/>
              </a:ext>
            </a:extLst>
          </p:cNvPr>
          <p:cNvSpPr txBox="1"/>
          <p:nvPr/>
        </p:nvSpPr>
        <p:spPr>
          <a:xfrm>
            <a:off x="1420428" y="4199112"/>
            <a:ext cx="8930936" cy="2031325"/>
          </a:xfrm>
          <a:prstGeom prst="rect">
            <a:avLst/>
          </a:prstGeom>
          <a:noFill/>
        </p:spPr>
        <p:txBody>
          <a:bodyPr wrap="square" rtlCol="0">
            <a:spAutoFit/>
          </a:bodyPr>
          <a:lstStyle/>
          <a:p>
            <a:pPr algn="just"/>
            <a:r>
              <a:rPr lang="en-US" dirty="0"/>
              <a:t>The mechanical model used as a plant in this project is a two wheeler. The left wheel has a damper attached to it. As a result, for a given applied torque, the speed of the two wheels is not synchronized. The wheel on the right side has higher speed compared to the left wheel. So, it slows down after a delay. This is not an acceptable phenomenon in the automobile manufacture industry. A PID can be used to synchronize the speed of a two wheeler.</a:t>
            </a:r>
          </a:p>
          <a:p>
            <a:endParaRPr lang="en-US" dirty="0"/>
          </a:p>
          <a:p>
            <a:endParaRPr lang="en-SG" dirty="0"/>
          </a:p>
        </p:txBody>
      </p:sp>
    </p:spTree>
    <p:extLst>
      <p:ext uri="{BB962C8B-B14F-4D97-AF65-F5344CB8AC3E}">
        <p14:creationId xmlns:p14="http://schemas.microsoft.com/office/powerpoint/2010/main" val="4204980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54B9327-42AF-26F6-6257-A29909044FDB}"/>
              </a:ext>
            </a:extLst>
          </p:cNvPr>
          <p:cNvSpPr txBox="1"/>
          <p:nvPr/>
        </p:nvSpPr>
        <p:spPr>
          <a:xfrm>
            <a:off x="1118586" y="763479"/>
            <a:ext cx="9277165" cy="461665"/>
          </a:xfrm>
          <a:prstGeom prst="rect">
            <a:avLst/>
          </a:prstGeom>
          <a:noFill/>
        </p:spPr>
        <p:txBody>
          <a:bodyPr wrap="square" rtlCol="0">
            <a:spAutoFit/>
          </a:bodyPr>
          <a:lstStyle/>
          <a:p>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Schematic Diagram of the plant (Analogous to a mechanical system)</a:t>
            </a:r>
            <a:endParaRPr lang="en-SG" sz="2400" dirty="0"/>
          </a:p>
        </p:txBody>
      </p:sp>
      <p:pic>
        <p:nvPicPr>
          <p:cNvPr id="9" name="Picture 8">
            <a:extLst>
              <a:ext uri="{FF2B5EF4-FFF2-40B4-BE49-F238E27FC236}">
                <a16:creationId xmlns:a16="http://schemas.microsoft.com/office/drawing/2014/main" id="{14957FAA-5EDF-F6A6-D9F8-951D90D84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9922" y="1873188"/>
            <a:ext cx="7803472" cy="3187084"/>
          </a:xfrm>
          <a:prstGeom prst="rect">
            <a:avLst/>
          </a:prstGeom>
        </p:spPr>
      </p:pic>
    </p:spTree>
    <p:extLst>
      <p:ext uri="{BB962C8B-B14F-4D97-AF65-F5344CB8AC3E}">
        <p14:creationId xmlns:p14="http://schemas.microsoft.com/office/powerpoint/2010/main" val="1788953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ACE1C8-8C4A-BF1E-B5E0-80A88A05FD8E}"/>
              </a:ext>
            </a:extLst>
          </p:cNvPr>
          <p:cNvSpPr txBox="1"/>
          <p:nvPr/>
        </p:nvSpPr>
        <p:spPr>
          <a:xfrm>
            <a:off x="1731146" y="701336"/>
            <a:ext cx="7406196" cy="461665"/>
          </a:xfrm>
          <a:prstGeom prst="rect">
            <a:avLst/>
          </a:prstGeom>
          <a:noFill/>
        </p:spPr>
        <p:txBody>
          <a:bodyPr wrap="square">
            <a:spAutoFit/>
          </a:bodyPr>
          <a:lstStyle/>
          <a:p>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Output of the plant without PID</a:t>
            </a:r>
            <a:endParaRPr lang="en-SG" sz="2400" dirty="0">
              <a:solidFill>
                <a:schemeClr val="bg1"/>
              </a:solidFill>
            </a:endParaRPr>
          </a:p>
        </p:txBody>
      </p:sp>
      <p:pic>
        <p:nvPicPr>
          <p:cNvPr id="7" name="Picture 6">
            <a:extLst>
              <a:ext uri="{FF2B5EF4-FFF2-40B4-BE49-F238E27FC236}">
                <a16:creationId xmlns:a16="http://schemas.microsoft.com/office/drawing/2014/main" id="{0C34138F-5C08-B394-B3D5-3EB61508F158}"/>
              </a:ext>
            </a:extLst>
          </p:cNvPr>
          <p:cNvPicPr>
            <a:picLocks noChangeAspect="1"/>
          </p:cNvPicPr>
          <p:nvPr/>
        </p:nvPicPr>
        <p:blipFill>
          <a:blip r:embed="rId2"/>
          <a:stretch>
            <a:fillRect/>
          </a:stretch>
        </p:blipFill>
        <p:spPr>
          <a:xfrm>
            <a:off x="1183649" y="1438183"/>
            <a:ext cx="9158836" cy="4660901"/>
          </a:xfrm>
          <a:prstGeom prst="rect">
            <a:avLst/>
          </a:prstGeom>
        </p:spPr>
      </p:pic>
    </p:spTree>
    <p:extLst>
      <p:ext uri="{BB962C8B-B14F-4D97-AF65-F5344CB8AC3E}">
        <p14:creationId xmlns:p14="http://schemas.microsoft.com/office/powerpoint/2010/main" val="273779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579559-E531-26CF-3D66-07DFDA37BF3E}"/>
              </a:ext>
            </a:extLst>
          </p:cNvPr>
          <p:cNvSpPr txBox="1"/>
          <p:nvPr/>
        </p:nvSpPr>
        <p:spPr>
          <a:xfrm>
            <a:off x="1020932" y="2769831"/>
            <a:ext cx="3968318" cy="1122871"/>
          </a:xfrm>
          <a:prstGeom prst="rect">
            <a:avLst/>
          </a:prstGeom>
          <a:noFill/>
        </p:spPr>
        <p:txBody>
          <a:bodyPr wrap="square" rtlCol="0">
            <a:spAutoFit/>
          </a:bodyPr>
          <a:lstStyle/>
          <a:p>
            <a:pPr>
              <a:lnSpc>
                <a:spcPct val="107000"/>
              </a:lnSpc>
              <a:spcAft>
                <a:spcPts val="800"/>
              </a:spcAft>
            </a:pPr>
            <a:r>
              <a:rPr lang="en-SG"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Schematic of PID Controller</a:t>
            </a:r>
          </a:p>
        </p:txBody>
      </p:sp>
      <p:pic>
        <p:nvPicPr>
          <p:cNvPr id="3" name="Picture 2">
            <a:extLst>
              <a:ext uri="{FF2B5EF4-FFF2-40B4-BE49-F238E27FC236}">
                <a16:creationId xmlns:a16="http://schemas.microsoft.com/office/drawing/2014/main" id="{5C5915F7-1333-2367-260A-FD38E6AD6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563" y="514905"/>
            <a:ext cx="6565900" cy="6003523"/>
          </a:xfrm>
          <a:prstGeom prst="rect">
            <a:avLst/>
          </a:prstGeom>
        </p:spPr>
      </p:pic>
      <p:sp>
        <p:nvSpPr>
          <p:cNvPr id="7" name="TextBox 6">
            <a:extLst>
              <a:ext uri="{FF2B5EF4-FFF2-40B4-BE49-F238E27FC236}">
                <a16:creationId xmlns:a16="http://schemas.microsoft.com/office/drawing/2014/main" id="{52685813-080A-3FB5-B4FD-FA2A5C1E3A8D}"/>
              </a:ext>
            </a:extLst>
          </p:cNvPr>
          <p:cNvSpPr txBox="1"/>
          <p:nvPr/>
        </p:nvSpPr>
        <p:spPr>
          <a:xfrm>
            <a:off x="4517563" y="1589104"/>
            <a:ext cx="1917576" cy="369332"/>
          </a:xfrm>
          <a:prstGeom prst="rect">
            <a:avLst/>
          </a:prstGeom>
          <a:noFill/>
        </p:spPr>
        <p:txBody>
          <a:bodyPr wrap="square" rtlCol="0">
            <a:spAutoFit/>
          </a:bodyPr>
          <a:lstStyle/>
          <a:p>
            <a:r>
              <a:rPr lang="en-US" dirty="0">
                <a:solidFill>
                  <a:schemeClr val="bg1"/>
                </a:solidFill>
              </a:rPr>
              <a:t>PROPORTIONAL</a:t>
            </a:r>
            <a:endParaRPr lang="en-SG" dirty="0">
              <a:solidFill>
                <a:schemeClr val="bg1"/>
              </a:solidFill>
            </a:endParaRPr>
          </a:p>
        </p:txBody>
      </p:sp>
      <p:sp>
        <p:nvSpPr>
          <p:cNvPr id="8" name="TextBox 7">
            <a:extLst>
              <a:ext uri="{FF2B5EF4-FFF2-40B4-BE49-F238E27FC236}">
                <a16:creationId xmlns:a16="http://schemas.microsoft.com/office/drawing/2014/main" id="{02DB2732-3E29-607C-2DCF-209C703897BD}"/>
              </a:ext>
            </a:extLst>
          </p:cNvPr>
          <p:cNvSpPr txBox="1"/>
          <p:nvPr/>
        </p:nvSpPr>
        <p:spPr>
          <a:xfrm>
            <a:off x="4517563" y="3418339"/>
            <a:ext cx="3046213" cy="369332"/>
          </a:xfrm>
          <a:prstGeom prst="rect">
            <a:avLst/>
          </a:prstGeom>
          <a:noFill/>
        </p:spPr>
        <p:txBody>
          <a:bodyPr wrap="square" rtlCol="0">
            <a:spAutoFit/>
          </a:bodyPr>
          <a:lstStyle/>
          <a:p>
            <a:r>
              <a:rPr lang="en-US" dirty="0">
                <a:solidFill>
                  <a:schemeClr val="bg1"/>
                </a:solidFill>
              </a:rPr>
              <a:t>DIFFERENTIAL</a:t>
            </a:r>
            <a:endParaRPr lang="en-SG" dirty="0">
              <a:solidFill>
                <a:schemeClr val="bg1"/>
              </a:solidFill>
            </a:endParaRPr>
          </a:p>
        </p:txBody>
      </p:sp>
      <p:sp>
        <p:nvSpPr>
          <p:cNvPr id="9" name="TextBox 8">
            <a:extLst>
              <a:ext uri="{FF2B5EF4-FFF2-40B4-BE49-F238E27FC236}">
                <a16:creationId xmlns:a16="http://schemas.microsoft.com/office/drawing/2014/main" id="{1A435393-EA7A-F98B-03B9-8FC8D9B6A93A}"/>
              </a:ext>
            </a:extLst>
          </p:cNvPr>
          <p:cNvSpPr txBox="1"/>
          <p:nvPr/>
        </p:nvSpPr>
        <p:spPr>
          <a:xfrm>
            <a:off x="4737717" y="5276865"/>
            <a:ext cx="3062796" cy="369332"/>
          </a:xfrm>
          <a:prstGeom prst="rect">
            <a:avLst/>
          </a:prstGeom>
          <a:noFill/>
        </p:spPr>
        <p:txBody>
          <a:bodyPr wrap="square" rtlCol="0">
            <a:spAutoFit/>
          </a:bodyPr>
          <a:lstStyle/>
          <a:p>
            <a:r>
              <a:rPr lang="en-US" dirty="0">
                <a:solidFill>
                  <a:schemeClr val="bg1"/>
                </a:solidFill>
              </a:rPr>
              <a:t>INTEGRAL</a:t>
            </a:r>
            <a:endParaRPr lang="en-SG" dirty="0">
              <a:solidFill>
                <a:schemeClr val="bg1"/>
              </a:solidFill>
            </a:endParaRPr>
          </a:p>
        </p:txBody>
      </p:sp>
      <p:sp>
        <p:nvSpPr>
          <p:cNvPr id="10" name="TextBox 9">
            <a:extLst>
              <a:ext uri="{FF2B5EF4-FFF2-40B4-BE49-F238E27FC236}">
                <a16:creationId xmlns:a16="http://schemas.microsoft.com/office/drawing/2014/main" id="{22F0E1E0-0C66-A445-09FB-9B85C4258CA3}"/>
              </a:ext>
            </a:extLst>
          </p:cNvPr>
          <p:cNvSpPr txBox="1"/>
          <p:nvPr/>
        </p:nvSpPr>
        <p:spPr>
          <a:xfrm>
            <a:off x="8913180" y="4527612"/>
            <a:ext cx="2521258" cy="369332"/>
          </a:xfrm>
          <a:prstGeom prst="rect">
            <a:avLst/>
          </a:prstGeom>
          <a:noFill/>
        </p:spPr>
        <p:txBody>
          <a:bodyPr wrap="square" rtlCol="0">
            <a:spAutoFit/>
          </a:bodyPr>
          <a:lstStyle/>
          <a:p>
            <a:r>
              <a:rPr lang="en-US" dirty="0">
                <a:solidFill>
                  <a:schemeClr val="bg1"/>
                </a:solidFill>
              </a:rPr>
              <a:t>INVERTING ADDER</a:t>
            </a:r>
            <a:endParaRPr lang="en-SG" dirty="0">
              <a:solidFill>
                <a:schemeClr val="bg1"/>
              </a:solidFill>
            </a:endParaRPr>
          </a:p>
        </p:txBody>
      </p:sp>
    </p:spTree>
    <p:extLst>
      <p:ext uri="{BB962C8B-B14F-4D97-AF65-F5344CB8AC3E}">
        <p14:creationId xmlns:p14="http://schemas.microsoft.com/office/powerpoint/2010/main" val="16068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80D19C-DD2E-F90C-9324-1E6A1F6A8FDA}"/>
              </a:ext>
            </a:extLst>
          </p:cNvPr>
          <p:cNvSpPr txBox="1"/>
          <p:nvPr/>
        </p:nvSpPr>
        <p:spPr>
          <a:xfrm>
            <a:off x="1216241" y="355107"/>
            <a:ext cx="7921101" cy="375552"/>
          </a:xfrm>
          <a:prstGeom prst="rect">
            <a:avLst/>
          </a:prstGeom>
          <a:noFill/>
        </p:spPr>
        <p:txBody>
          <a:bodyPr wrap="square">
            <a:spAutoFit/>
          </a:bodyPr>
          <a:lstStyle/>
          <a:p>
            <a:pPr>
              <a:lnSpc>
                <a:spcPct val="107000"/>
              </a:lnSpc>
              <a:spcAft>
                <a:spcPts val="8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Schematic of PID with tuning</a:t>
            </a:r>
            <a:endParaRPr lang="en-SG"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DB35F90-1A61-B56D-E52B-C851BF315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241" y="998737"/>
            <a:ext cx="9889724" cy="5504156"/>
          </a:xfrm>
          <a:prstGeom prst="rect">
            <a:avLst/>
          </a:prstGeom>
        </p:spPr>
      </p:pic>
    </p:spTree>
    <p:extLst>
      <p:ext uri="{BB962C8B-B14F-4D97-AF65-F5344CB8AC3E}">
        <p14:creationId xmlns:p14="http://schemas.microsoft.com/office/powerpoint/2010/main" val="294970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8990F4-60F0-7624-5B72-E93123D60E65}"/>
              </a:ext>
            </a:extLst>
          </p:cNvPr>
          <p:cNvSpPr txBox="1"/>
          <p:nvPr/>
        </p:nvSpPr>
        <p:spPr>
          <a:xfrm>
            <a:off x="1020931" y="621437"/>
            <a:ext cx="8513685" cy="407035"/>
          </a:xfrm>
          <a:prstGeom prst="rect">
            <a:avLst/>
          </a:prstGeom>
          <a:noFill/>
        </p:spPr>
        <p:txBody>
          <a:bodyPr wrap="square">
            <a:spAutoFit/>
          </a:bodyPr>
          <a:lstStyle/>
          <a:p>
            <a:pPr>
              <a:lnSpc>
                <a:spcPct val="107000"/>
              </a:lnSpc>
              <a:spcAft>
                <a:spcPts val="800"/>
              </a:spcAft>
            </a:pPr>
            <a:r>
              <a:rPr lang="en-SG"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Output after tuning with PID controller</a:t>
            </a:r>
            <a:endParaRPr lang="en-SG"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B69A0FA-36C7-FA61-4187-BCB3176F8E8D}"/>
              </a:ext>
            </a:extLst>
          </p:cNvPr>
          <p:cNvPicPr>
            <a:picLocks noChangeAspect="1"/>
          </p:cNvPicPr>
          <p:nvPr/>
        </p:nvPicPr>
        <p:blipFill>
          <a:blip r:embed="rId2"/>
          <a:stretch>
            <a:fillRect/>
          </a:stretch>
        </p:blipFill>
        <p:spPr>
          <a:xfrm>
            <a:off x="1083075" y="1482571"/>
            <a:ext cx="9916357" cy="4953740"/>
          </a:xfrm>
          <a:prstGeom prst="rect">
            <a:avLst/>
          </a:prstGeom>
        </p:spPr>
      </p:pic>
    </p:spTree>
    <p:extLst>
      <p:ext uri="{BB962C8B-B14F-4D97-AF65-F5344CB8AC3E}">
        <p14:creationId xmlns:p14="http://schemas.microsoft.com/office/powerpoint/2010/main" val="7146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BBB6D3-C4F0-A106-E4A3-29A3A6BCAE5E}"/>
              </a:ext>
            </a:extLst>
          </p:cNvPr>
          <p:cNvSpPr txBox="1"/>
          <p:nvPr/>
        </p:nvSpPr>
        <p:spPr>
          <a:xfrm>
            <a:off x="1509204" y="816746"/>
            <a:ext cx="3311371" cy="461665"/>
          </a:xfrm>
          <a:prstGeom prst="rect">
            <a:avLst/>
          </a:prstGeom>
          <a:noFill/>
        </p:spPr>
        <p:txBody>
          <a:bodyPr wrap="square" rtlCol="0">
            <a:spAutoFit/>
          </a:bodyPr>
          <a:lstStyle/>
          <a:p>
            <a:r>
              <a:rPr lang="en-US" sz="2400" dirty="0">
                <a:solidFill>
                  <a:schemeClr val="bg1"/>
                </a:solidFill>
              </a:rPr>
              <a:t>Tuning parameters</a:t>
            </a:r>
            <a:endParaRPr lang="en-SG" sz="2400" dirty="0">
              <a:solidFill>
                <a:schemeClr val="bg1"/>
              </a:solidFill>
            </a:endParaRPr>
          </a:p>
        </p:txBody>
      </p:sp>
      <p:sp>
        <p:nvSpPr>
          <p:cNvPr id="3" name="TextBox 2">
            <a:extLst>
              <a:ext uri="{FF2B5EF4-FFF2-40B4-BE49-F238E27FC236}">
                <a16:creationId xmlns:a16="http://schemas.microsoft.com/office/drawing/2014/main" id="{0AACACAC-636F-2B66-A1BE-5AD3316BCB3A}"/>
              </a:ext>
            </a:extLst>
          </p:cNvPr>
          <p:cNvSpPr txBox="1"/>
          <p:nvPr/>
        </p:nvSpPr>
        <p:spPr>
          <a:xfrm>
            <a:off x="1376039" y="1447059"/>
            <a:ext cx="8771138"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Rising time: The time needed for the output to rise from 10% to 90% of the desired output is called rise time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Overshoot: The sudden increase in the amplitude of a signal due the oscillatory nature of a signal is called overshoot.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Steady state error: An error which becomes constant after the transient phase of a signal is called Steady state error. It’s the difference between the output and the desired output at steady state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Stability: It depends on the convergence of the signal. The more the signal gets convergent, the more it becomes stable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Settling time: The time needed for an oscillation to die out completely( up to 90-95%)</a:t>
            </a:r>
            <a:endParaRPr lang="en-SG" dirty="0"/>
          </a:p>
        </p:txBody>
      </p:sp>
    </p:spTree>
    <p:extLst>
      <p:ext uri="{BB962C8B-B14F-4D97-AF65-F5344CB8AC3E}">
        <p14:creationId xmlns:p14="http://schemas.microsoft.com/office/powerpoint/2010/main" val="1057388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55F52C-AC44-6851-F26D-0547F4F35E08}"/>
              </a:ext>
            </a:extLst>
          </p:cNvPr>
          <p:cNvSpPr txBox="1"/>
          <p:nvPr/>
        </p:nvSpPr>
        <p:spPr>
          <a:xfrm>
            <a:off x="1154096" y="532659"/>
            <a:ext cx="8744505" cy="470000"/>
          </a:xfrm>
          <a:prstGeom prst="rect">
            <a:avLst/>
          </a:prstGeom>
          <a:noFill/>
        </p:spPr>
        <p:txBody>
          <a:bodyPr wrap="square">
            <a:spAutoFit/>
          </a:bodyPr>
          <a:lstStyle/>
          <a:p>
            <a:pPr>
              <a:lnSpc>
                <a:spcPct val="107000"/>
              </a:lnSpc>
              <a:spcAft>
                <a:spcPts val="800"/>
              </a:spcAft>
            </a:pPr>
            <a:r>
              <a:rPr lang="en-SG" sz="24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Effects of Proportional, Integral and Differential Block individually</a:t>
            </a:r>
            <a:endParaRPr lang="en-SG"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3A18D9A-8BEC-11CC-9C65-E7815D009E62}"/>
              </a:ext>
            </a:extLst>
          </p:cNvPr>
          <p:cNvSpPr txBox="1"/>
          <p:nvPr/>
        </p:nvSpPr>
        <p:spPr>
          <a:xfrm>
            <a:off x="1154096" y="1420427"/>
            <a:ext cx="7983246" cy="369332"/>
          </a:xfrm>
          <a:prstGeom prst="rect">
            <a:avLst/>
          </a:prstGeom>
          <a:noFill/>
        </p:spPr>
        <p:txBody>
          <a:bodyPr wrap="square">
            <a:spAutoFit/>
          </a:bodyPr>
          <a:lstStyle/>
          <a:p>
            <a:r>
              <a:rPr lang="en-SG"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Step Response without PID</a:t>
            </a:r>
            <a:endParaRPr lang="en-SG" dirty="0">
              <a:solidFill>
                <a:schemeClr val="bg1"/>
              </a:solidFill>
            </a:endParaRPr>
          </a:p>
        </p:txBody>
      </p:sp>
      <p:pic>
        <p:nvPicPr>
          <p:cNvPr id="7" name="Picture 6">
            <a:extLst>
              <a:ext uri="{FF2B5EF4-FFF2-40B4-BE49-F238E27FC236}">
                <a16:creationId xmlns:a16="http://schemas.microsoft.com/office/drawing/2014/main" id="{10C960B5-A2C8-22A6-A48F-01B9CA78A794}"/>
              </a:ext>
            </a:extLst>
          </p:cNvPr>
          <p:cNvPicPr>
            <a:picLocks noChangeAspect="1"/>
          </p:cNvPicPr>
          <p:nvPr/>
        </p:nvPicPr>
        <p:blipFill>
          <a:blip r:embed="rId2"/>
          <a:stretch>
            <a:fillRect/>
          </a:stretch>
        </p:blipFill>
        <p:spPr>
          <a:xfrm>
            <a:off x="1269507" y="1864311"/>
            <a:ext cx="8988918" cy="4579351"/>
          </a:xfrm>
          <a:prstGeom prst="rect">
            <a:avLst/>
          </a:prstGeom>
        </p:spPr>
      </p:pic>
    </p:spTree>
    <p:extLst>
      <p:ext uri="{BB962C8B-B14F-4D97-AF65-F5344CB8AC3E}">
        <p14:creationId xmlns:p14="http://schemas.microsoft.com/office/powerpoint/2010/main" val="2650095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250D00-D969-8042-E510-AB818326C33C}"/>
              </a:ext>
            </a:extLst>
          </p:cNvPr>
          <p:cNvSpPr txBox="1"/>
          <p:nvPr/>
        </p:nvSpPr>
        <p:spPr>
          <a:xfrm>
            <a:off x="1207363" y="585925"/>
            <a:ext cx="8389398" cy="369332"/>
          </a:xfrm>
          <a:prstGeom prst="rect">
            <a:avLst/>
          </a:prstGeom>
          <a:noFill/>
        </p:spPr>
        <p:txBody>
          <a:bodyPr wrap="square">
            <a:spAutoFit/>
          </a:bodyPr>
          <a:lstStyle/>
          <a:p>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Step Response with varying </a:t>
            </a:r>
            <a:r>
              <a:rPr lang="en-US" sz="1800" b="1" dirty="0" err="1">
                <a:solidFill>
                  <a:schemeClr val="bg2"/>
                </a:solidFill>
              </a:rPr>
              <a:t>K</a:t>
            </a:r>
            <a:r>
              <a:rPr lang="en-US" sz="1800" b="1" baseline="-25000" dirty="0" err="1">
                <a:solidFill>
                  <a:schemeClr val="bg2"/>
                </a:solidFill>
              </a:rPr>
              <a:t>p</a:t>
            </a:r>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(Holding </a:t>
            </a:r>
            <a:r>
              <a:rPr lang="en-US" sz="1800" b="1" dirty="0" err="1">
                <a:solidFill>
                  <a:schemeClr val="bg2"/>
                </a:solidFill>
              </a:rPr>
              <a:t>K</a:t>
            </a:r>
            <a:r>
              <a:rPr lang="en-US" sz="1800" b="1" baseline="-25000" dirty="0" err="1">
                <a:solidFill>
                  <a:schemeClr val="bg2"/>
                </a:solidFill>
              </a:rPr>
              <a:t>d</a:t>
            </a:r>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solidFill>
                  <a:schemeClr val="bg2"/>
                </a:solidFill>
              </a:rPr>
              <a:t>K</a:t>
            </a:r>
            <a:r>
              <a:rPr lang="en-US" sz="1800" b="1" baseline="-25000" dirty="0">
                <a:solidFill>
                  <a:schemeClr val="bg2"/>
                </a:solidFill>
              </a:rPr>
              <a:t>i</a:t>
            </a:r>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constant)</a:t>
            </a:r>
            <a:endParaRPr lang="en-SG" b="1" dirty="0">
              <a:solidFill>
                <a:srgbClr val="7030A0"/>
              </a:solidFill>
            </a:endParaRPr>
          </a:p>
        </p:txBody>
      </p:sp>
      <p:pic>
        <p:nvPicPr>
          <p:cNvPr id="5" name="Picture 4">
            <a:extLst>
              <a:ext uri="{FF2B5EF4-FFF2-40B4-BE49-F238E27FC236}">
                <a16:creationId xmlns:a16="http://schemas.microsoft.com/office/drawing/2014/main" id="{E93A87B4-1A68-67D2-D6C5-CF256F48A90D}"/>
              </a:ext>
            </a:extLst>
          </p:cNvPr>
          <p:cNvPicPr>
            <a:picLocks noChangeAspect="1"/>
          </p:cNvPicPr>
          <p:nvPr/>
        </p:nvPicPr>
        <p:blipFill>
          <a:blip r:embed="rId2"/>
          <a:stretch>
            <a:fillRect/>
          </a:stretch>
        </p:blipFill>
        <p:spPr>
          <a:xfrm>
            <a:off x="1207363" y="1278384"/>
            <a:ext cx="9165362" cy="4993691"/>
          </a:xfrm>
          <a:prstGeom prst="rect">
            <a:avLst/>
          </a:prstGeom>
        </p:spPr>
      </p:pic>
    </p:spTree>
    <p:extLst>
      <p:ext uri="{BB962C8B-B14F-4D97-AF65-F5344CB8AC3E}">
        <p14:creationId xmlns:p14="http://schemas.microsoft.com/office/powerpoint/2010/main" val="2296753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EF95EE-C5F6-0799-84AE-C5C541BF871E}"/>
              </a:ext>
            </a:extLst>
          </p:cNvPr>
          <p:cNvSpPr txBox="1"/>
          <p:nvPr/>
        </p:nvSpPr>
        <p:spPr>
          <a:xfrm>
            <a:off x="1438183" y="958788"/>
            <a:ext cx="5655075" cy="523220"/>
          </a:xfrm>
          <a:prstGeom prst="rect">
            <a:avLst/>
          </a:prstGeom>
          <a:noFill/>
        </p:spPr>
        <p:txBody>
          <a:bodyPr wrap="square" rtlCol="0">
            <a:spAutoFit/>
          </a:bodyPr>
          <a:lstStyle/>
          <a:p>
            <a:r>
              <a:rPr lang="en-US" sz="2800" dirty="0">
                <a:solidFill>
                  <a:srgbClr val="7030A0"/>
                </a:solidFill>
              </a:rPr>
              <a:t>Observations</a:t>
            </a:r>
            <a:endParaRPr lang="en-SG" sz="2800" dirty="0">
              <a:solidFill>
                <a:srgbClr val="7030A0"/>
              </a:solidFill>
            </a:endParaRPr>
          </a:p>
        </p:txBody>
      </p:sp>
      <p:sp>
        <p:nvSpPr>
          <p:cNvPr id="3" name="TextBox 2">
            <a:extLst>
              <a:ext uri="{FF2B5EF4-FFF2-40B4-BE49-F238E27FC236}">
                <a16:creationId xmlns:a16="http://schemas.microsoft.com/office/drawing/2014/main" id="{49B47503-BDBE-B996-D828-36768679F4C8}"/>
              </a:ext>
            </a:extLst>
          </p:cNvPr>
          <p:cNvSpPr txBox="1"/>
          <p:nvPr/>
        </p:nvSpPr>
        <p:spPr>
          <a:xfrm>
            <a:off x="1544715" y="1890944"/>
            <a:ext cx="6649374" cy="30485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SG"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steady state error decreases</a:t>
            </a:r>
          </a:p>
          <a:p>
            <a:pPr marL="285750" indent="-285750">
              <a:lnSpc>
                <a:spcPct val="150000"/>
              </a:lnSpc>
              <a:buFont typeface="Arial" panose="020B0604020202020204" pitchFamily="34" charset="0"/>
              <a:buChar char="•"/>
            </a:pPr>
            <a:r>
              <a:rPr lang="en-SG"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rise time decreases</a:t>
            </a:r>
          </a:p>
          <a:p>
            <a:pPr marL="285750" indent="-285750">
              <a:lnSpc>
                <a:spcPct val="150000"/>
              </a:lnSpc>
              <a:buFont typeface="Arial" panose="020B0604020202020204" pitchFamily="34" charset="0"/>
              <a:buChar char="•"/>
            </a:pPr>
            <a:r>
              <a:rPr lang="en-SG"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overshoot increases</a:t>
            </a:r>
          </a:p>
          <a:p>
            <a:pPr marL="285750" indent="-285750">
              <a:lnSpc>
                <a:spcPct val="150000"/>
              </a:lnSpc>
              <a:buFont typeface="Arial" panose="020B0604020202020204" pitchFamily="34" charset="0"/>
              <a:buChar char="•"/>
            </a:pPr>
            <a:r>
              <a:rPr lang="en-SG"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setting time increases</a:t>
            </a:r>
          </a:p>
          <a:p>
            <a:pPr marL="285750" indent="-285750">
              <a:lnSpc>
                <a:spcPct val="150000"/>
              </a:lnSpc>
              <a:buFont typeface="Arial" panose="020B0604020202020204" pitchFamily="34" charset="0"/>
              <a:buChar char="•"/>
            </a:pPr>
            <a:endParaRPr lang="en-SG" dirty="0"/>
          </a:p>
        </p:txBody>
      </p:sp>
    </p:spTree>
    <p:extLst>
      <p:ext uri="{BB962C8B-B14F-4D97-AF65-F5344CB8AC3E}">
        <p14:creationId xmlns:p14="http://schemas.microsoft.com/office/powerpoint/2010/main" val="139371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0" y="9525"/>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814882" y="132743"/>
            <a:ext cx="3084891" cy="1478570"/>
          </a:xfrm>
        </p:spPr>
        <p:txBody>
          <a:bodyPr>
            <a:normAutofit/>
          </a:bodyPr>
          <a:lstStyle/>
          <a:p>
            <a:r>
              <a:rPr lang="en-US" sz="3200" dirty="0"/>
              <a:t>General </a:t>
            </a:r>
            <a:br>
              <a:rPr lang="en-US" sz="3200" dirty="0"/>
            </a:br>
            <a:r>
              <a:rPr lang="en-US" sz="3200" dirty="0"/>
              <a:t>overview</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829169" y="1467352"/>
            <a:ext cx="3084892" cy="3541714"/>
          </a:xfrm>
        </p:spPr>
        <p:txBody>
          <a:bodyPr>
            <a:noAutofit/>
          </a:bodyPr>
          <a:lstStyle/>
          <a:p>
            <a:pPr>
              <a:lnSpc>
                <a:spcPct val="110000"/>
              </a:lnSpc>
            </a:pPr>
            <a:r>
              <a:rPr lang="en-US" sz="1800" dirty="0"/>
              <a:t>A proportional-integral-derivative controller is a control </a:t>
            </a:r>
            <a:r>
              <a:rPr lang="en-US" sz="1800" u="sng" dirty="0"/>
              <a:t>loop feedback mechanism </a:t>
            </a:r>
            <a:r>
              <a:rPr lang="en-US" sz="1800" dirty="0"/>
              <a:t>widely used in industrial systems.</a:t>
            </a:r>
          </a:p>
          <a:p>
            <a:pPr>
              <a:lnSpc>
                <a:spcPct val="110000"/>
              </a:lnSpc>
            </a:pPr>
            <a:r>
              <a:rPr lang="en-US" sz="1800" dirty="0"/>
              <a:t>A PID is the most commonly used feedback controller.</a:t>
            </a:r>
          </a:p>
          <a:p>
            <a:pPr>
              <a:lnSpc>
                <a:spcPct val="110000"/>
              </a:lnSpc>
            </a:pPr>
            <a:r>
              <a:rPr lang="en-US" sz="1800" dirty="0"/>
              <a:t>A PID controller calculates an “error” value as the difference between a measured </a:t>
            </a:r>
            <a:r>
              <a:rPr lang="en-US" sz="1800" u="sng" dirty="0"/>
              <a:t>process variable</a:t>
            </a:r>
            <a:r>
              <a:rPr lang="en-US" sz="1800" dirty="0"/>
              <a:t> and a desired </a:t>
            </a:r>
            <a:r>
              <a:rPr lang="en-US" sz="1800" u="sng" dirty="0"/>
              <a:t>set point</a:t>
            </a:r>
            <a:r>
              <a:rPr lang="en-US" sz="1800" dirty="0"/>
              <a:t>. The controller attempts to minimize error by adjusting the process control inputs. </a:t>
            </a:r>
          </a:p>
        </p:txBody>
      </p:sp>
      <p:sp>
        <p:nvSpPr>
          <p:cNvPr id="5" name="TextBox 4">
            <a:extLst>
              <a:ext uri="{FF2B5EF4-FFF2-40B4-BE49-F238E27FC236}">
                <a16:creationId xmlns:a16="http://schemas.microsoft.com/office/drawing/2014/main" id="{B51470E2-964E-E2D9-C86A-4B61AC5FED05}"/>
              </a:ext>
            </a:extLst>
          </p:cNvPr>
          <p:cNvSpPr txBox="1"/>
          <p:nvPr/>
        </p:nvSpPr>
        <p:spPr>
          <a:xfrm>
            <a:off x="2528889" y="421224"/>
            <a:ext cx="4474114" cy="2646878"/>
          </a:xfrm>
          <a:prstGeom prst="rect">
            <a:avLst/>
          </a:prstGeom>
          <a:noFill/>
        </p:spPr>
        <p:txBody>
          <a:bodyPr wrap="square" rtlCol="0">
            <a:spAutoFit/>
          </a:bodyPr>
          <a:lstStyle/>
          <a:p>
            <a:r>
              <a:rPr lang="en-US" sz="16600" dirty="0">
                <a:solidFill>
                  <a:srgbClr val="7030A0"/>
                </a:solidFill>
              </a:rPr>
              <a:t>PID</a:t>
            </a:r>
            <a:endParaRPr lang="en-SG" sz="16600" dirty="0">
              <a:solidFill>
                <a:srgbClr val="7030A0"/>
              </a:solidFill>
            </a:endParaRPr>
          </a:p>
        </p:txBody>
      </p:sp>
      <p:sp>
        <p:nvSpPr>
          <p:cNvPr id="6" name="Arrow: Down 5">
            <a:extLst>
              <a:ext uri="{FF2B5EF4-FFF2-40B4-BE49-F238E27FC236}">
                <a16:creationId xmlns:a16="http://schemas.microsoft.com/office/drawing/2014/main" id="{6F8814A9-1DC8-C259-B3C0-84311C826463}"/>
              </a:ext>
            </a:extLst>
          </p:cNvPr>
          <p:cNvSpPr/>
          <p:nvPr/>
        </p:nvSpPr>
        <p:spPr>
          <a:xfrm rot="2793178">
            <a:off x="2102260" y="2513807"/>
            <a:ext cx="479394" cy="1312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968BAE3D-5CB1-DE0D-8051-8324E9839782}"/>
              </a:ext>
            </a:extLst>
          </p:cNvPr>
          <p:cNvSpPr/>
          <p:nvPr/>
        </p:nvSpPr>
        <p:spPr>
          <a:xfrm>
            <a:off x="3722959" y="2660211"/>
            <a:ext cx="479394" cy="1312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Arrow: Down 7">
            <a:extLst>
              <a:ext uri="{FF2B5EF4-FFF2-40B4-BE49-F238E27FC236}">
                <a16:creationId xmlns:a16="http://schemas.microsoft.com/office/drawing/2014/main" id="{E9A589F7-5C49-B8F7-B347-F949B1D46E5F}"/>
              </a:ext>
            </a:extLst>
          </p:cNvPr>
          <p:cNvSpPr/>
          <p:nvPr/>
        </p:nvSpPr>
        <p:spPr>
          <a:xfrm rot="18948185">
            <a:off x="5167020" y="2435047"/>
            <a:ext cx="479394" cy="1312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C41B9577-D2FC-E086-5216-BFE9A3AE9B32}"/>
              </a:ext>
            </a:extLst>
          </p:cNvPr>
          <p:cNvSpPr txBox="1"/>
          <p:nvPr/>
        </p:nvSpPr>
        <p:spPr>
          <a:xfrm>
            <a:off x="1142658" y="3683485"/>
            <a:ext cx="2657939" cy="461665"/>
          </a:xfrm>
          <a:prstGeom prst="rect">
            <a:avLst/>
          </a:prstGeom>
          <a:noFill/>
        </p:spPr>
        <p:txBody>
          <a:bodyPr wrap="square" rtlCol="0">
            <a:spAutoFit/>
          </a:bodyPr>
          <a:lstStyle/>
          <a:p>
            <a:r>
              <a:rPr lang="en-US" sz="2400" dirty="0">
                <a:solidFill>
                  <a:srgbClr val="FFFF00"/>
                </a:solidFill>
              </a:rPr>
              <a:t>PROPORTIONAL</a:t>
            </a:r>
            <a:endParaRPr lang="en-SG" sz="2400" dirty="0">
              <a:solidFill>
                <a:srgbClr val="FFFF00"/>
              </a:solidFill>
            </a:endParaRPr>
          </a:p>
        </p:txBody>
      </p:sp>
      <p:sp>
        <p:nvSpPr>
          <p:cNvPr id="11" name="TextBox 10">
            <a:extLst>
              <a:ext uri="{FF2B5EF4-FFF2-40B4-BE49-F238E27FC236}">
                <a16:creationId xmlns:a16="http://schemas.microsoft.com/office/drawing/2014/main" id="{ADC5AC4A-BBD8-5F64-DD3C-72B45708BED4}"/>
              </a:ext>
            </a:extLst>
          </p:cNvPr>
          <p:cNvSpPr txBox="1"/>
          <p:nvPr/>
        </p:nvSpPr>
        <p:spPr>
          <a:xfrm>
            <a:off x="3303662" y="4049141"/>
            <a:ext cx="2657939" cy="461665"/>
          </a:xfrm>
          <a:prstGeom prst="rect">
            <a:avLst/>
          </a:prstGeom>
          <a:noFill/>
        </p:spPr>
        <p:txBody>
          <a:bodyPr wrap="square" rtlCol="0">
            <a:spAutoFit/>
          </a:bodyPr>
          <a:lstStyle/>
          <a:p>
            <a:r>
              <a:rPr lang="en-US" sz="2400" dirty="0">
                <a:solidFill>
                  <a:srgbClr val="FFFF00"/>
                </a:solidFill>
              </a:rPr>
              <a:t>INTEGRAL</a:t>
            </a:r>
            <a:endParaRPr lang="en-SG" sz="2400" dirty="0">
              <a:solidFill>
                <a:srgbClr val="FFFF00"/>
              </a:solidFill>
            </a:endParaRPr>
          </a:p>
        </p:txBody>
      </p:sp>
      <p:sp>
        <p:nvSpPr>
          <p:cNvPr id="12" name="TextBox 11">
            <a:extLst>
              <a:ext uri="{FF2B5EF4-FFF2-40B4-BE49-F238E27FC236}">
                <a16:creationId xmlns:a16="http://schemas.microsoft.com/office/drawing/2014/main" id="{CDA2D857-1C15-8750-7E5F-A43F26DA696C}"/>
              </a:ext>
            </a:extLst>
          </p:cNvPr>
          <p:cNvSpPr txBox="1"/>
          <p:nvPr/>
        </p:nvSpPr>
        <p:spPr>
          <a:xfrm>
            <a:off x="5325774" y="3683485"/>
            <a:ext cx="2323255" cy="461665"/>
          </a:xfrm>
          <a:prstGeom prst="rect">
            <a:avLst/>
          </a:prstGeom>
          <a:noFill/>
        </p:spPr>
        <p:txBody>
          <a:bodyPr wrap="square" rtlCol="0">
            <a:spAutoFit/>
          </a:bodyPr>
          <a:lstStyle/>
          <a:p>
            <a:r>
              <a:rPr lang="en-US" sz="2400" dirty="0">
                <a:solidFill>
                  <a:srgbClr val="FFFF00"/>
                </a:solidFill>
              </a:rPr>
              <a:t>DERIVATIVE</a:t>
            </a:r>
            <a:endParaRPr lang="en-SG" sz="2400" dirty="0">
              <a:solidFill>
                <a:srgbClr val="FFFF00"/>
              </a:solidFill>
            </a:endParaRPr>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11BE6A-6A38-6CEE-9202-55E9463F480D}"/>
              </a:ext>
            </a:extLst>
          </p:cNvPr>
          <p:cNvSpPr txBox="1"/>
          <p:nvPr/>
        </p:nvSpPr>
        <p:spPr>
          <a:xfrm>
            <a:off x="1065320" y="639192"/>
            <a:ext cx="8072022" cy="369332"/>
          </a:xfrm>
          <a:prstGeom prst="rect">
            <a:avLst/>
          </a:prstGeom>
          <a:noFill/>
        </p:spPr>
        <p:txBody>
          <a:bodyPr wrap="square">
            <a:spAutoFit/>
          </a:bodyPr>
          <a:lstStyle/>
          <a:p>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Step Response with varying </a:t>
            </a:r>
            <a:r>
              <a:rPr lang="en-US" sz="1800" b="1" dirty="0">
                <a:solidFill>
                  <a:schemeClr val="bg2"/>
                </a:solidFill>
              </a:rPr>
              <a:t>K</a:t>
            </a:r>
            <a:r>
              <a:rPr lang="en-US" b="1" baseline="-25000" dirty="0">
                <a:solidFill>
                  <a:schemeClr val="bg2"/>
                </a:solidFill>
              </a:rPr>
              <a:t>i</a:t>
            </a:r>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(Holding </a:t>
            </a:r>
            <a:r>
              <a:rPr lang="en-US" sz="1800" b="1" dirty="0" err="1">
                <a:solidFill>
                  <a:schemeClr val="bg2"/>
                </a:solidFill>
              </a:rPr>
              <a:t>K</a:t>
            </a:r>
            <a:r>
              <a:rPr lang="en-US" b="1" baseline="-25000" dirty="0" err="1">
                <a:solidFill>
                  <a:schemeClr val="bg2"/>
                </a:solidFill>
              </a:rPr>
              <a:t>p</a:t>
            </a:r>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err="1">
                <a:solidFill>
                  <a:schemeClr val="bg2"/>
                </a:solidFill>
              </a:rPr>
              <a:t>K</a:t>
            </a:r>
            <a:r>
              <a:rPr lang="en-US" b="1" baseline="-25000" dirty="0" err="1">
                <a:solidFill>
                  <a:schemeClr val="bg2"/>
                </a:solidFill>
              </a:rPr>
              <a:t>d</a:t>
            </a:r>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constant)</a:t>
            </a:r>
            <a:endParaRPr lang="en-SG" b="1" dirty="0">
              <a:solidFill>
                <a:srgbClr val="7030A0"/>
              </a:solidFill>
            </a:endParaRPr>
          </a:p>
        </p:txBody>
      </p:sp>
      <p:pic>
        <p:nvPicPr>
          <p:cNvPr id="5" name="Picture 4">
            <a:extLst>
              <a:ext uri="{FF2B5EF4-FFF2-40B4-BE49-F238E27FC236}">
                <a16:creationId xmlns:a16="http://schemas.microsoft.com/office/drawing/2014/main" id="{60E04BC8-5950-2FCE-BF21-46FDB710A80E}"/>
              </a:ext>
            </a:extLst>
          </p:cNvPr>
          <p:cNvPicPr>
            <a:picLocks noChangeAspect="1"/>
          </p:cNvPicPr>
          <p:nvPr/>
        </p:nvPicPr>
        <p:blipFill>
          <a:blip r:embed="rId2"/>
          <a:stretch>
            <a:fillRect/>
          </a:stretch>
        </p:blipFill>
        <p:spPr>
          <a:xfrm>
            <a:off x="1065319" y="1233996"/>
            <a:ext cx="9507985" cy="4984812"/>
          </a:xfrm>
          <a:prstGeom prst="rect">
            <a:avLst/>
          </a:prstGeom>
        </p:spPr>
      </p:pic>
    </p:spTree>
    <p:extLst>
      <p:ext uri="{BB962C8B-B14F-4D97-AF65-F5344CB8AC3E}">
        <p14:creationId xmlns:p14="http://schemas.microsoft.com/office/powerpoint/2010/main" val="1425354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63AE64-7ADE-8AF7-00DD-FE4B5BFC4586}"/>
              </a:ext>
            </a:extLst>
          </p:cNvPr>
          <p:cNvSpPr txBox="1"/>
          <p:nvPr/>
        </p:nvSpPr>
        <p:spPr>
          <a:xfrm>
            <a:off x="1402672" y="1047565"/>
            <a:ext cx="7734670" cy="523220"/>
          </a:xfrm>
          <a:prstGeom prst="rect">
            <a:avLst/>
          </a:prstGeom>
          <a:noFill/>
        </p:spPr>
        <p:txBody>
          <a:bodyPr wrap="square">
            <a:spAutoFit/>
          </a:bodyPr>
          <a:lstStyle/>
          <a:p>
            <a:r>
              <a:rPr lang="en-US" sz="2800" dirty="0">
                <a:solidFill>
                  <a:srgbClr val="7030A0"/>
                </a:solidFill>
              </a:rPr>
              <a:t>Observations</a:t>
            </a:r>
            <a:endParaRPr lang="en-SG" sz="2800" dirty="0">
              <a:solidFill>
                <a:srgbClr val="7030A0"/>
              </a:solidFill>
            </a:endParaRPr>
          </a:p>
        </p:txBody>
      </p:sp>
      <p:sp>
        <p:nvSpPr>
          <p:cNvPr id="4" name="TextBox 3">
            <a:extLst>
              <a:ext uri="{FF2B5EF4-FFF2-40B4-BE49-F238E27FC236}">
                <a16:creationId xmlns:a16="http://schemas.microsoft.com/office/drawing/2014/main" id="{F8F1FA65-DBFC-DD68-2F4E-DDDD7BDCD9BE}"/>
              </a:ext>
            </a:extLst>
          </p:cNvPr>
          <p:cNvSpPr txBox="1"/>
          <p:nvPr/>
        </p:nvSpPr>
        <p:spPr>
          <a:xfrm>
            <a:off x="1553592" y="2183907"/>
            <a:ext cx="8140824"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rise time decreases</a:t>
            </a:r>
          </a:p>
          <a:p>
            <a:pPr marL="285750" indent="-285750">
              <a:lnSpc>
                <a:spcPct val="150000"/>
              </a:lnSpc>
              <a:buFont typeface="Arial" panose="020B0604020202020204" pitchFamily="34" charset="0"/>
              <a:buChar char="•"/>
            </a:pP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setting time increases</a:t>
            </a:r>
          </a:p>
          <a:p>
            <a:pPr marL="285750" indent="-285750">
              <a:lnSpc>
                <a:spcPct val="150000"/>
              </a:lnSpc>
              <a:buFont typeface="Arial" panose="020B0604020202020204" pitchFamily="34" charset="0"/>
              <a:buChar char="•"/>
            </a:pP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steady state error tends to 0</a:t>
            </a:r>
          </a:p>
          <a:p>
            <a:pPr marL="285750" indent="-285750">
              <a:lnSpc>
                <a:spcPct val="150000"/>
              </a:lnSpc>
              <a:buFont typeface="Arial" panose="020B0604020202020204" pitchFamily="34" charset="0"/>
              <a:buChar char="•"/>
            </a:pP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overshoot increases</a:t>
            </a:r>
          </a:p>
          <a:p>
            <a:pPr marL="285750" indent="-285750">
              <a:buFont typeface="Arial" panose="020B0604020202020204" pitchFamily="34" charset="0"/>
              <a:buChar char="•"/>
            </a:pP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3147896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2F3B21-74CA-50E3-3430-EDCF7200669C}"/>
              </a:ext>
            </a:extLst>
          </p:cNvPr>
          <p:cNvSpPr txBox="1"/>
          <p:nvPr/>
        </p:nvSpPr>
        <p:spPr>
          <a:xfrm>
            <a:off x="1242874" y="550416"/>
            <a:ext cx="7894468" cy="369332"/>
          </a:xfrm>
          <a:prstGeom prst="rect">
            <a:avLst/>
          </a:prstGeom>
          <a:noFill/>
        </p:spPr>
        <p:txBody>
          <a:bodyPr wrap="square">
            <a:spAutoFit/>
          </a:bodyPr>
          <a:lstStyle/>
          <a:p>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Step Response with varying </a:t>
            </a:r>
            <a:r>
              <a:rPr lang="en-US" sz="1800" b="1" dirty="0" err="1">
                <a:solidFill>
                  <a:schemeClr val="bg2"/>
                </a:solidFill>
              </a:rPr>
              <a:t>K</a:t>
            </a:r>
            <a:r>
              <a:rPr lang="en-US" sz="1800" b="1" baseline="-25000" dirty="0" err="1">
                <a:solidFill>
                  <a:schemeClr val="bg2"/>
                </a:solidFill>
              </a:rPr>
              <a:t>d</a:t>
            </a:r>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(Holding </a:t>
            </a:r>
            <a:r>
              <a:rPr lang="en-US" sz="1800" b="1" dirty="0" err="1">
                <a:solidFill>
                  <a:schemeClr val="bg2"/>
                </a:solidFill>
              </a:rPr>
              <a:t>K</a:t>
            </a:r>
            <a:r>
              <a:rPr lang="en-US" b="1" baseline="-25000" dirty="0" err="1">
                <a:solidFill>
                  <a:schemeClr val="bg2"/>
                </a:solidFill>
              </a:rPr>
              <a:t>p</a:t>
            </a:r>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1800" b="1" dirty="0">
                <a:solidFill>
                  <a:schemeClr val="bg2"/>
                </a:solidFill>
              </a:rPr>
              <a:t>K</a:t>
            </a:r>
            <a:r>
              <a:rPr lang="en-US" sz="1800" b="1" baseline="-25000" dirty="0">
                <a:solidFill>
                  <a:schemeClr val="bg2"/>
                </a:solidFill>
              </a:rPr>
              <a:t>i</a:t>
            </a:r>
            <a:r>
              <a:rPr lang="en-SG" sz="18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constant)</a:t>
            </a:r>
            <a:endParaRPr lang="en-SG" b="1" dirty="0">
              <a:solidFill>
                <a:srgbClr val="7030A0"/>
              </a:solidFill>
            </a:endParaRPr>
          </a:p>
        </p:txBody>
      </p:sp>
      <p:pic>
        <p:nvPicPr>
          <p:cNvPr id="5" name="Picture 4">
            <a:extLst>
              <a:ext uri="{FF2B5EF4-FFF2-40B4-BE49-F238E27FC236}">
                <a16:creationId xmlns:a16="http://schemas.microsoft.com/office/drawing/2014/main" id="{7DD60A14-0BA0-2C00-B320-7A4B70E3FC6D}"/>
              </a:ext>
            </a:extLst>
          </p:cNvPr>
          <p:cNvPicPr>
            <a:picLocks noChangeAspect="1"/>
          </p:cNvPicPr>
          <p:nvPr/>
        </p:nvPicPr>
        <p:blipFill>
          <a:blip r:embed="rId2"/>
          <a:stretch>
            <a:fillRect/>
          </a:stretch>
        </p:blipFill>
        <p:spPr>
          <a:xfrm>
            <a:off x="1455938" y="1384916"/>
            <a:ext cx="8771138" cy="4820575"/>
          </a:xfrm>
          <a:prstGeom prst="rect">
            <a:avLst/>
          </a:prstGeom>
        </p:spPr>
      </p:pic>
      <p:sp>
        <p:nvSpPr>
          <p:cNvPr id="2" name="TextBox 1">
            <a:extLst>
              <a:ext uri="{FF2B5EF4-FFF2-40B4-BE49-F238E27FC236}">
                <a16:creationId xmlns:a16="http://schemas.microsoft.com/office/drawing/2014/main" id="{FCB8C55C-E3EB-078F-7B8B-B19C11764511}"/>
              </a:ext>
            </a:extLst>
          </p:cNvPr>
          <p:cNvSpPr txBox="1"/>
          <p:nvPr/>
        </p:nvSpPr>
        <p:spPr>
          <a:xfrm>
            <a:off x="3426779" y="2787587"/>
            <a:ext cx="870013" cy="369332"/>
          </a:xfrm>
          <a:prstGeom prst="rect">
            <a:avLst/>
          </a:prstGeom>
          <a:noFill/>
        </p:spPr>
        <p:txBody>
          <a:bodyPr wrap="square" rtlCol="0">
            <a:spAutoFit/>
          </a:bodyPr>
          <a:lstStyle/>
          <a:p>
            <a:r>
              <a:rPr lang="en-US" dirty="0" err="1">
                <a:solidFill>
                  <a:schemeClr val="bg1"/>
                </a:solidFill>
              </a:rPr>
              <a:t>Kd</a:t>
            </a:r>
            <a:r>
              <a:rPr lang="en-US" dirty="0">
                <a:solidFill>
                  <a:schemeClr val="bg1"/>
                </a:solidFill>
              </a:rPr>
              <a:t>=10</a:t>
            </a:r>
            <a:endParaRPr lang="en-SG" dirty="0">
              <a:solidFill>
                <a:schemeClr val="bg1"/>
              </a:solidFill>
            </a:endParaRPr>
          </a:p>
        </p:txBody>
      </p:sp>
      <p:sp>
        <p:nvSpPr>
          <p:cNvPr id="4" name="TextBox 3">
            <a:extLst>
              <a:ext uri="{FF2B5EF4-FFF2-40B4-BE49-F238E27FC236}">
                <a16:creationId xmlns:a16="http://schemas.microsoft.com/office/drawing/2014/main" id="{AA8864AD-AAB4-6498-53AC-6416CBA47544}"/>
              </a:ext>
            </a:extLst>
          </p:cNvPr>
          <p:cNvSpPr txBox="1"/>
          <p:nvPr/>
        </p:nvSpPr>
        <p:spPr>
          <a:xfrm>
            <a:off x="5402062" y="2858610"/>
            <a:ext cx="878889" cy="369332"/>
          </a:xfrm>
          <a:prstGeom prst="rect">
            <a:avLst/>
          </a:prstGeom>
          <a:noFill/>
        </p:spPr>
        <p:txBody>
          <a:bodyPr wrap="square" rtlCol="0">
            <a:spAutoFit/>
          </a:bodyPr>
          <a:lstStyle/>
          <a:p>
            <a:r>
              <a:rPr lang="en-US" dirty="0" err="1">
                <a:solidFill>
                  <a:schemeClr val="bg1"/>
                </a:solidFill>
              </a:rPr>
              <a:t>Kd</a:t>
            </a:r>
            <a:r>
              <a:rPr lang="en-US" dirty="0">
                <a:solidFill>
                  <a:schemeClr val="bg1"/>
                </a:solidFill>
              </a:rPr>
              <a:t>=20</a:t>
            </a:r>
            <a:endParaRPr lang="en-SG" dirty="0">
              <a:solidFill>
                <a:schemeClr val="bg1"/>
              </a:solidFill>
            </a:endParaRPr>
          </a:p>
        </p:txBody>
      </p:sp>
    </p:spTree>
    <p:extLst>
      <p:ext uri="{BB962C8B-B14F-4D97-AF65-F5344CB8AC3E}">
        <p14:creationId xmlns:p14="http://schemas.microsoft.com/office/powerpoint/2010/main" val="2009682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BD73E5-C303-7282-9F3F-112FD6E723BF}"/>
              </a:ext>
            </a:extLst>
          </p:cNvPr>
          <p:cNvSpPr txBox="1"/>
          <p:nvPr/>
        </p:nvSpPr>
        <p:spPr>
          <a:xfrm>
            <a:off x="1455938" y="976544"/>
            <a:ext cx="7681404" cy="523220"/>
          </a:xfrm>
          <a:prstGeom prst="rect">
            <a:avLst/>
          </a:prstGeom>
          <a:noFill/>
        </p:spPr>
        <p:txBody>
          <a:bodyPr wrap="square">
            <a:spAutoFit/>
          </a:bodyPr>
          <a:lstStyle/>
          <a:p>
            <a:r>
              <a:rPr lang="en-US" sz="2800" dirty="0">
                <a:solidFill>
                  <a:srgbClr val="7030A0"/>
                </a:solidFill>
              </a:rPr>
              <a:t>Observations</a:t>
            </a:r>
            <a:endParaRPr lang="en-SG" sz="2800" dirty="0">
              <a:solidFill>
                <a:srgbClr val="7030A0"/>
              </a:solidFill>
            </a:endParaRPr>
          </a:p>
        </p:txBody>
      </p:sp>
      <p:sp>
        <p:nvSpPr>
          <p:cNvPr id="4" name="TextBox 3">
            <a:extLst>
              <a:ext uri="{FF2B5EF4-FFF2-40B4-BE49-F238E27FC236}">
                <a16:creationId xmlns:a16="http://schemas.microsoft.com/office/drawing/2014/main" id="{1AECDC7F-0BE0-3734-F5CA-4A5CD3C856C1}"/>
              </a:ext>
            </a:extLst>
          </p:cNvPr>
          <p:cNvSpPr txBox="1"/>
          <p:nvPr/>
        </p:nvSpPr>
        <p:spPr>
          <a:xfrm>
            <a:off x="1606858" y="2148396"/>
            <a:ext cx="6906827"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rise time increases</a:t>
            </a:r>
          </a:p>
          <a:p>
            <a:pPr marL="285750" indent="-285750">
              <a:lnSpc>
                <a:spcPct val="150000"/>
              </a:lnSpc>
              <a:buFont typeface="Arial" panose="020B0604020202020204" pitchFamily="34" charset="0"/>
              <a:buChar char="•"/>
            </a:pP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setting decreases</a:t>
            </a:r>
          </a:p>
          <a:p>
            <a:pPr marL="285750" indent="-285750">
              <a:lnSpc>
                <a:spcPct val="150000"/>
              </a:lnSpc>
              <a:buFont typeface="Arial" panose="020B0604020202020204" pitchFamily="34" charset="0"/>
              <a:buChar char="•"/>
            </a:pP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overshoot decreases (no overshoots)</a:t>
            </a:r>
          </a:p>
          <a:p>
            <a:pPr marL="285750" indent="-285750">
              <a:lnSpc>
                <a:spcPct val="150000"/>
              </a:lnSpc>
              <a:buFont typeface="Arial" panose="020B0604020202020204" pitchFamily="34" charset="0"/>
              <a:buChar char="•"/>
            </a:pP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Steady state error remains unchanged</a:t>
            </a:r>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1943361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AF3AB-36BA-7079-92CA-0E6FF5088FA0}"/>
              </a:ext>
            </a:extLst>
          </p:cNvPr>
          <p:cNvSpPr txBox="1"/>
          <p:nvPr/>
        </p:nvSpPr>
        <p:spPr>
          <a:xfrm>
            <a:off x="1606858" y="1020932"/>
            <a:ext cx="4358936" cy="584775"/>
          </a:xfrm>
          <a:prstGeom prst="rect">
            <a:avLst/>
          </a:prstGeom>
          <a:noFill/>
        </p:spPr>
        <p:txBody>
          <a:bodyPr wrap="square" rtlCol="0">
            <a:spAutoFit/>
          </a:bodyPr>
          <a:lstStyle/>
          <a:p>
            <a:r>
              <a:rPr lang="en-US" sz="3200" dirty="0">
                <a:solidFill>
                  <a:srgbClr val="7030A0"/>
                </a:solidFill>
              </a:rPr>
              <a:t>Summary</a:t>
            </a:r>
            <a:endParaRPr lang="en-SG" sz="3200" dirty="0">
              <a:solidFill>
                <a:srgbClr val="7030A0"/>
              </a:solidFill>
            </a:endParaRPr>
          </a:p>
        </p:txBody>
      </p:sp>
      <p:pic>
        <p:nvPicPr>
          <p:cNvPr id="3" name="Picture 2" descr="Open photo">
            <a:extLst>
              <a:ext uri="{FF2B5EF4-FFF2-40B4-BE49-F238E27FC236}">
                <a16:creationId xmlns:a16="http://schemas.microsoft.com/office/drawing/2014/main" id="{0CF7B5CE-45DB-DF3B-2227-498E727281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7678" y="1899821"/>
            <a:ext cx="8114190" cy="3497802"/>
          </a:xfrm>
          <a:prstGeom prst="rect">
            <a:avLst/>
          </a:prstGeom>
          <a:noFill/>
          <a:ln>
            <a:noFill/>
          </a:ln>
        </p:spPr>
      </p:pic>
    </p:spTree>
    <p:extLst>
      <p:ext uri="{BB962C8B-B14F-4D97-AF65-F5344CB8AC3E}">
        <p14:creationId xmlns:p14="http://schemas.microsoft.com/office/powerpoint/2010/main" val="931809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41039-E05D-AD06-FD45-A90148BC9294}"/>
              </a:ext>
            </a:extLst>
          </p:cNvPr>
          <p:cNvSpPr txBox="1"/>
          <p:nvPr/>
        </p:nvSpPr>
        <p:spPr>
          <a:xfrm>
            <a:off x="1518080" y="878889"/>
            <a:ext cx="8105313" cy="954107"/>
          </a:xfrm>
          <a:prstGeom prst="rect">
            <a:avLst/>
          </a:prstGeom>
          <a:noFill/>
        </p:spPr>
        <p:txBody>
          <a:bodyPr wrap="square" rtlCol="0">
            <a:spAutoFit/>
          </a:bodyPr>
          <a:lstStyle/>
          <a:p>
            <a:r>
              <a:rPr lang="en-US" sz="2800" b="1" dirty="0">
                <a:solidFill>
                  <a:schemeClr val="bg1"/>
                </a:solidFill>
              </a:rPr>
              <a:t>Tuning Procedure</a:t>
            </a:r>
          </a:p>
          <a:p>
            <a:r>
              <a:rPr lang="en-US" sz="2800" dirty="0">
                <a:solidFill>
                  <a:schemeClr val="bg1"/>
                </a:solidFill>
              </a:rPr>
              <a:t>Step:1 </a:t>
            </a:r>
            <a:r>
              <a:rPr lang="en-SG"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varying </a:t>
            </a:r>
            <a:r>
              <a:rPr lang="en-US" sz="2800" dirty="0" err="1">
                <a:solidFill>
                  <a:schemeClr val="bg1"/>
                </a:solidFill>
              </a:rPr>
              <a:t>K</a:t>
            </a:r>
            <a:r>
              <a:rPr lang="en-US" sz="2800" baseline="-25000" dirty="0" err="1">
                <a:solidFill>
                  <a:schemeClr val="bg1"/>
                </a:solidFill>
              </a:rPr>
              <a:t>p</a:t>
            </a:r>
            <a:r>
              <a:rPr lang="en-SG"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(Making </a:t>
            </a:r>
            <a:r>
              <a:rPr lang="en-US" sz="2800" dirty="0" err="1">
                <a:solidFill>
                  <a:schemeClr val="bg1"/>
                </a:solidFill>
              </a:rPr>
              <a:t>K</a:t>
            </a:r>
            <a:r>
              <a:rPr lang="en-US" sz="2800" baseline="-25000" dirty="0" err="1">
                <a:solidFill>
                  <a:schemeClr val="bg1"/>
                </a:solidFill>
              </a:rPr>
              <a:t>d</a:t>
            </a:r>
            <a:r>
              <a:rPr lang="en-SG"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2800" dirty="0">
                <a:solidFill>
                  <a:schemeClr val="bg1"/>
                </a:solidFill>
              </a:rPr>
              <a:t>K</a:t>
            </a:r>
            <a:r>
              <a:rPr lang="en-US" sz="2800" baseline="-25000" dirty="0">
                <a:solidFill>
                  <a:schemeClr val="bg1"/>
                </a:solidFill>
              </a:rPr>
              <a:t>i</a:t>
            </a:r>
            <a:r>
              <a:rPr lang="en-SG"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zero)</a:t>
            </a:r>
            <a:endParaRPr lang="en-SG" sz="2800" dirty="0">
              <a:solidFill>
                <a:schemeClr val="bg1"/>
              </a:solidFill>
            </a:endParaRPr>
          </a:p>
        </p:txBody>
      </p:sp>
      <p:pic>
        <p:nvPicPr>
          <p:cNvPr id="4" name="Picture 3">
            <a:extLst>
              <a:ext uri="{FF2B5EF4-FFF2-40B4-BE49-F238E27FC236}">
                <a16:creationId xmlns:a16="http://schemas.microsoft.com/office/drawing/2014/main" id="{9373549B-AD20-198A-AF02-1F1F12A33151}"/>
              </a:ext>
            </a:extLst>
          </p:cNvPr>
          <p:cNvPicPr>
            <a:picLocks noChangeAspect="1"/>
          </p:cNvPicPr>
          <p:nvPr/>
        </p:nvPicPr>
        <p:blipFill>
          <a:blip r:embed="rId2"/>
          <a:stretch>
            <a:fillRect/>
          </a:stretch>
        </p:blipFill>
        <p:spPr>
          <a:xfrm>
            <a:off x="1642369" y="2183907"/>
            <a:ext cx="9090734" cy="4126405"/>
          </a:xfrm>
          <a:prstGeom prst="rect">
            <a:avLst/>
          </a:prstGeom>
        </p:spPr>
      </p:pic>
    </p:spTree>
    <p:extLst>
      <p:ext uri="{BB962C8B-B14F-4D97-AF65-F5344CB8AC3E}">
        <p14:creationId xmlns:p14="http://schemas.microsoft.com/office/powerpoint/2010/main" val="3609791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17EE23-BD18-26A4-2E4A-0364196E4674}"/>
              </a:ext>
            </a:extLst>
          </p:cNvPr>
          <p:cNvSpPr txBox="1"/>
          <p:nvPr/>
        </p:nvSpPr>
        <p:spPr>
          <a:xfrm>
            <a:off x="1322773" y="577049"/>
            <a:ext cx="7814569" cy="461665"/>
          </a:xfrm>
          <a:prstGeom prst="rect">
            <a:avLst/>
          </a:prstGeom>
          <a:noFill/>
        </p:spPr>
        <p:txBody>
          <a:bodyPr wrap="square">
            <a:spAutoFit/>
          </a:bodyPr>
          <a:lstStyle/>
          <a:p>
            <a:r>
              <a:rPr lang="en-US" sz="2400" dirty="0">
                <a:solidFill>
                  <a:schemeClr val="bg1"/>
                </a:solidFill>
              </a:rPr>
              <a:t>Step:2 </a:t>
            </a: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varying </a:t>
            </a:r>
            <a:r>
              <a:rPr lang="en-US" sz="2400" dirty="0">
                <a:solidFill>
                  <a:schemeClr val="bg1"/>
                </a:solidFill>
              </a:rPr>
              <a:t>K</a:t>
            </a:r>
            <a:r>
              <a:rPr lang="en-US" sz="2400" baseline="-25000" dirty="0">
                <a:solidFill>
                  <a:schemeClr val="bg1"/>
                </a:solidFill>
              </a:rPr>
              <a:t>i</a:t>
            </a: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(Holding </a:t>
            </a:r>
            <a:r>
              <a:rPr lang="en-US" sz="2400" dirty="0" err="1">
                <a:solidFill>
                  <a:schemeClr val="bg1"/>
                </a:solidFill>
              </a:rPr>
              <a:t>K</a:t>
            </a:r>
            <a:r>
              <a:rPr lang="en-US" sz="2400" baseline="-25000" dirty="0" err="1">
                <a:solidFill>
                  <a:schemeClr val="bg1"/>
                </a:solidFill>
              </a:rPr>
              <a:t>p</a:t>
            </a: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constant and </a:t>
            </a:r>
            <a:r>
              <a:rPr lang="en-US" sz="2400" dirty="0" err="1">
                <a:solidFill>
                  <a:schemeClr val="bg1"/>
                </a:solidFill>
              </a:rPr>
              <a:t>K</a:t>
            </a:r>
            <a:r>
              <a:rPr lang="en-US" sz="2400" baseline="-25000" dirty="0" err="1">
                <a:solidFill>
                  <a:schemeClr val="bg1"/>
                </a:solidFill>
              </a:rPr>
              <a:t>d</a:t>
            </a:r>
            <a:r>
              <a:rPr lang="en-SG"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0)</a:t>
            </a:r>
            <a:endParaRPr lang="en-SG" sz="2400" dirty="0">
              <a:solidFill>
                <a:schemeClr val="bg1"/>
              </a:solidFill>
            </a:endParaRPr>
          </a:p>
        </p:txBody>
      </p:sp>
      <p:pic>
        <p:nvPicPr>
          <p:cNvPr id="6" name="Picture 5">
            <a:extLst>
              <a:ext uri="{FF2B5EF4-FFF2-40B4-BE49-F238E27FC236}">
                <a16:creationId xmlns:a16="http://schemas.microsoft.com/office/drawing/2014/main" id="{10D83D03-E446-21E1-7831-E39217F2046C}"/>
              </a:ext>
            </a:extLst>
          </p:cNvPr>
          <p:cNvPicPr>
            <a:picLocks noChangeAspect="1"/>
          </p:cNvPicPr>
          <p:nvPr/>
        </p:nvPicPr>
        <p:blipFill>
          <a:blip r:embed="rId2"/>
          <a:stretch>
            <a:fillRect/>
          </a:stretch>
        </p:blipFill>
        <p:spPr>
          <a:xfrm>
            <a:off x="1411549" y="1509203"/>
            <a:ext cx="9161755" cy="4998129"/>
          </a:xfrm>
          <a:prstGeom prst="rect">
            <a:avLst/>
          </a:prstGeom>
        </p:spPr>
      </p:pic>
    </p:spTree>
    <p:extLst>
      <p:ext uri="{BB962C8B-B14F-4D97-AF65-F5344CB8AC3E}">
        <p14:creationId xmlns:p14="http://schemas.microsoft.com/office/powerpoint/2010/main" val="3287751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E8C328-B56F-EE82-D4F0-F52AF9FA013E}"/>
              </a:ext>
            </a:extLst>
          </p:cNvPr>
          <p:cNvSpPr txBox="1"/>
          <p:nvPr/>
        </p:nvSpPr>
        <p:spPr>
          <a:xfrm>
            <a:off x="1180730" y="532660"/>
            <a:ext cx="7956612" cy="369332"/>
          </a:xfrm>
          <a:prstGeom prst="rect">
            <a:avLst/>
          </a:prstGeom>
          <a:noFill/>
        </p:spPr>
        <p:txBody>
          <a:bodyPr wrap="square">
            <a:spAutoFit/>
          </a:bodyPr>
          <a:lstStyle/>
          <a:p>
            <a:r>
              <a:rPr lang="en-US" sz="1800" dirty="0">
                <a:solidFill>
                  <a:schemeClr val="bg1"/>
                </a:solidFill>
              </a:rPr>
              <a:t>Step:3 </a:t>
            </a:r>
            <a:r>
              <a:rPr lang="en-SG"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varying </a:t>
            </a:r>
            <a:r>
              <a:rPr lang="en-US" sz="1800" dirty="0" err="1">
                <a:solidFill>
                  <a:schemeClr val="bg1"/>
                </a:solidFill>
              </a:rPr>
              <a:t>K</a:t>
            </a:r>
            <a:r>
              <a:rPr lang="en-US" baseline="-25000" dirty="0" err="1">
                <a:solidFill>
                  <a:schemeClr val="bg1"/>
                </a:solidFill>
              </a:rPr>
              <a:t>d</a:t>
            </a:r>
            <a:r>
              <a:rPr lang="en-SG"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(Holding </a:t>
            </a:r>
            <a:r>
              <a:rPr lang="en-US" sz="1800" dirty="0" err="1">
                <a:solidFill>
                  <a:schemeClr val="bg1"/>
                </a:solidFill>
              </a:rPr>
              <a:t>K</a:t>
            </a:r>
            <a:r>
              <a:rPr lang="en-US" sz="1800" baseline="-25000" dirty="0" err="1">
                <a:solidFill>
                  <a:schemeClr val="bg1"/>
                </a:solidFill>
              </a:rPr>
              <a:t>p</a:t>
            </a:r>
            <a:r>
              <a:rPr lang="en-SG"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a:solidFill>
                  <a:schemeClr val="bg1"/>
                </a:solidFill>
              </a:rPr>
              <a:t>K</a:t>
            </a:r>
            <a:r>
              <a:rPr lang="en-US" baseline="-25000" dirty="0">
                <a:solidFill>
                  <a:schemeClr val="bg1"/>
                </a:solidFill>
              </a:rPr>
              <a:t>i </a:t>
            </a:r>
            <a:r>
              <a:rPr lang="en-SG"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constant )</a:t>
            </a:r>
            <a:endParaRPr lang="en-SG" sz="1800" dirty="0">
              <a:solidFill>
                <a:schemeClr val="bg1"/>
              </a:solidFill>
            </a:endParaRPr>
          </a:p>
        </p:txBody>
      </p:sp>
      <p:pic>
        <p:nvPicPr>
          <p:cNvPr id="7" name="Picture 6">
            <a:extLst>
              <a:ext uri="{FF2B5EF4-FFF2-40B4-BE49-F238E27FC236}">
                <a16:creationId xmlns:a16="http://schemas.microsoft.com/office/drawing/2014/main" id="{CAB14A25-7BC9-A26C-5C2B-4F51DA978908}"/>
              </a:ext>
            </a:extLst>
          </p:cNvPr>
          <p:cNvPicPr>
            <a:picLocks noChangeAspect="1"/>
          </p:cNvPicPr>
          <p:nvPr/>
        </p:nvPicPr>
        <p:blipFill>
          <a:blip r:embed="rId2"/>
          <a:stretch>
            <a:fillRect/>
          </a:stretch>
        </p:blipFill>
        <p:spPr>
          <a:xfrm>
            <a:off x="1180730" y="1305017"/>
            <a:ext cx="9382495" cy="4838331"/>
          </a:xfrm>
          <a:prstGeom prst="rect">
            <a:avLst/>
          </a:prstGeom>
        </p:spPr>
      </p:pic>
    </p:spTree>
    <p:extLst>
      <p:ext uri="{BB962C8B-B14F-4D97-AF65-F5344CB8AC3E}">
        <p14:creationId xmlns:p14="http://schemas.microsoft.com/office/powerpoint/2010/main" val="2755673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452CA9-6528-0D0A-0609-BB2677D990E1}"/>
              </a:ext>
            </a:extLst>
          </p:cNvPr>
          <p:cNvSpPr txBox="1"/>
          <p:nvPr/>
        </p:nvSpPr>
        <p:spPr>
          <a:xfrm>
            <a:off x="1633490" y="1287262"/>
            <a:ext cx="8469297" cy="4401205"/>
          </a:xfrm>
          <a:prstGeom prst="rect">
            <a:avLst/>
          </a:prstGeom>
          <a:noFill/>
        </p:spPr>
        <p:txBody>
          <a:bodyPr wrap="square" rtlCol="0">
            <a:spAutoFit/>
          </a:bodyPr>
          <a:lstStyle/>
          <a:p>
            <a:pPr algn="just"/>
            <a:r>
              <a:rPr lang="en-US" sz="2800" dirty="0">
                <a:solidFill>
                  <a:schemeClr val="bg1"/>
                </a:solidFill>
              </a:rPr>
              <a:t>The tuning is complete. We got our desired output by tuning the PID controller. We can tune more to get even better output curve which entirely follows the step input. The accuracy level we got is adequate for the practical purpose of our plant. </a:t>
            </a:r>
          </a:p>
          <a:p>
            <a:pPr algn="just"/>
            <a:endParaRPr lang="en-US" sz="2800" dirty="0">
              <a:solidFill>
                <a:schemeClr val="bg1"/>
              </a:solidFill>
            </a:endParaRPr>
          </a:p>
          <a:p>
            <a:pPr algn="just"/>
            <a:r>
              <a:rPr lang="en-US" sz="2800" dirty="0">
                <a:solidFill>
                  <a:schemeClr val="bg1"/>
                </a:solidFill>
              </a:rPr>
              <a:t>Here, after tuning , we got</a:t>
            </a:r>
          </a:p>
          <a:p>
            <a:pPr algn="just"/>
            <a:r>
              <a:rPr lang="en-US" sz="2800" dirty="0">
                <a:solidFill>
                  <a:schemeClr val="bg1"/>
                </a:solidFill>
              </a:rPr>
              <a:t>        </a:t>
            </a:r>
            <a:r>
              <a:rPr lang="en-US" sz="2800" dirty="0" err="1">
                <a:solidFill>
                  <a:schemeClr val="bg1"/>
                </a:solidFill>
              </a:rPr>
              <a:t>Kp</a:t>
            </a:r>
            <a:r>
              <a:rPr lang="en-US" sz="2800" dirty="0">
                <a:solidFill>
                  <a:schemeClr val="bg1"/>
                </a:solidFill>
              </a:rPr>
              <a:t>=1</a:t>
            </a:r>
          </a:p>
          <a:p>
            <a:pPr algn="just"/>
            <a:r>
              <a:rPr lang="en-US" sz="2800" dirty="0">
                <a:solidFill>
                  <a:schemeClr val="bg1"/>
                </a:solidFill>
              </a:rPr>
              <a:t>        </a:t>
            </a:r>
            <a:r>
              <a:rPr lang="en-US" sz="2800" dirty="0" err="1">
                <a:solidFill>
                  <a:schemeClr val="bg1"/>
                </a:solidFill>
              </a:rPr>
              <a:t>Kd</a:t>
            </a:r>
            <a:r>
              <a:rPr lang="en-US" sz="2800" dirty="0">
                <a:solidFill>
                  <a:schemeClr val="bg1"/>
                </a:solidFill>
              </a:rPr>
              <a:t>=0.001</a:t>
            </a:r>
          </a:p>
          <a:p>
            <a:pPr algn="just"/>
            <a:r>
              <a:rPr lang="en-US" sz="2800" dirty="0">
                <a:solidFill>
                  <a:schemeClr val="bg1"/>
                </a:solidFill>
              </a:rPr>
              <a:t>        Ki=10  </a:t>
            </a:r>
            <a:endParaRPr lang="en-SG" sz="2800" dirty="0">
              <a:solidFill>
                <a:schemeClr val="bg1"/>
              </a:solidFill>
            </a:endParaRPr>
          </a:p>
        </p:txBody>
      </p:sp>
    </p:spTree>
    <p:extLst>
      <p:ext uri="{BB962C8B-B14F-4D97-AF65-F5344CB8AC3E}">
        <p14:creationId xmlns:p14="http://schemas.microsoft.com/office/powerpoint/2010/main" val="1285865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FD9F5E-8480-25CD-24D0-352C23DA3935}"/>
              </a:ext>
            </a:extLst>
          </p:cNvPr>
          <p:cNvSpPr txBox="1"/>
          <p:nvPr/>
        </p:nvSpPr>
        <p:spPr>
          <a:xfrm>
            <a:off x="4705164" y="2574525"/>
            <a:ext cx="3275861" cy="584775"/>
          </a:xfrm>
          <a:prstGeom prst="rect">
            <a:avLst/>
          </a:prstGeom>
          <a:noFill/>
        </p:spPr>
        <p:txBody>
          <a:bodyPr wrap="square" rtlCol="0">
            <a:spAutoFit/>
          </a:bodyPr>
          <a:lstStyle/>
          <a:p>
            <a:r>
              <a:rPr lang="en-US" sz="3200" dirty="0">
                <a:solidFill>
                  <a:srgbClr val="7030A0"/>
                </a:solidFill>
              </a:rPr>
              <a:t>THANK YOU</a:t>
            </a:r>
            <a:endParaRPr lang="en-SG" sz="3200" dirty="0">
              <a:solidFill>
                <a:srgbClr val="7030A0"/>
              </a:solidFill>
            </a:endParaRPr>
          </a:p>
        </p:txBody>
      </p:sp>
    </p:spTree>
    <p:extLst>
      <p:ext uri="{BB962C8B-B14F-4D97-AF65-F5344CB8AC3E}">
        <p14:creationId xmlns:p14="http://schemas.microsoft.com/office/powerpoint/2010/main" val="956399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8E50-1BCC-4070-ACA3-8B551F45F75E}"/>
              </a:ext>
            </a:extLst>
          </p:cNvPr>
          <p:cNvSpPr>
            <a:spLocks noGrp="1"/>
          </p:cNvSpPr>
          <p:nvPr>
            <p:ph type="title"/>
          </p:nvPr>
        </p:nvSpPr>
        <p:spPr/>
        <p:txBody>
          <a:bodyPr/>
          <a:lstStyle/>
          <a:p>
            <a:pPr algn="ctr"/>
            <a:r>
              <a:rPr lang="en-US" dirty="0"/>
              <a:t>PID Block diagram</a:t>
            </a:r>
          </a:p>
        </p:txBody>
      </p:sp>
      <p:pic>
        <p:nvPicPr>
          <p:cNvPr id="4" name="Picture 3">
            <a:extLst>
              <a:ext uri="{FF2B5EF4-FFF2-40B4-BE49-F238E27FC236}">
                <a16:creationId xmlns:a16="http://schemas.microsoft.com/office/drawing/2014/main" id="{FCF3BA13-2B14-463B-AA1D-3ADD2B2C03BA}"/>
              </a:ext>
            </a:extLst>
          </p:cNvPr>
          <p:cNvPicPr>
            <a:picLocks noChangeAspect="1"/>
          </p:cNvPicPr>
          <p:nvPr/>
        </p:nvPicPr>
        <p:blipFill rotWithShape="1">
          <a:blip r:embed="rId2"/>
          <a:srcRect l="13436" t="31796" r="15670" b="19912"/>
          <a:stretch/>
        </p:blipFill>
        <p:spPr>
          <a:xfrm>
            <a:off x="3208421" y="2261936"/>
            <a:ext cx="5598696" cy="3096127"/>
          </a:xfrm>
          <a:prstGeom prst="rect">
            <a:avLst/>
          </a:prstGeom>
        </p:spPr>
      </p:pic>
    </p:spTree>
    <p:extLst>
      <p:ext uri="{BB962C8B-B14F-4D97-AF65-F5344CB8AC3E}">
        <p14:creationId xmlns:p14="http://schemas.microsoft.com/office/powerpoint/2010/main" val="2144785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6171B1-287E-429A-8986-DCA43A140ADE}"/>
              </a:ext>
            </a:extLst>
          </p:cNvPr>
          <p:cNvSpPr txBox="1"/>
          <p:nvPr/>
        </p:nvSpPr>
        <p:spPr>
          <a:xfrm>
            <a:off x="1383631" y="210371"/>
            <a:ext cx="9673390" cy="584775"/>
          </a:xfrm>
          <a:prstGeom prst="rect">
            <a:avLst/>
          </a:prstGeom>
          <a:noFill/>
        </p:spPr>
        <p:txBody>
          <a:bodyPr wrap="square" rtlCol="0">
            <a:spAutoFit/>
          </a:bodyPr>
          <a:lstStyle/>
          <a:p>
            <a:r>
              <a:rPr lang="en-US" sz="3200" dirty="0">
                <a:latin typeface="+mj-lt"/>
              </a:rPr>
              <a:t>WORKING PROCEDURE</a:t>
            </a:r>
            <a:endParaRPr lang="en-US" sz="3600" dirty="0">
              <a:latin typeface="+mj-lt"/>
            </a:endParaRPr>
          </a:p>
        </p:txBody>
      </p:sp>
      <p:sp>
        <p:nvSpPr>
          <p:cNvPr id="4" name="TextBox 3">
            <a:extLst>
              <a:ext uri="{FF2B5EF4-FFF2-40B4-BE49-F238E27FC236}">
                <a16:creationId xmlns:a16="http://schemas.microsoft.com/office/drawing/2014/main" id="{4C5F5568-CD5C-4433-9BE7-1F4ABA40FB9A}"/>
              </a:ext>
            </a:extLst>
          </p:cNvPr>
          <p:cNvSpPr txBox="1"/>
          <p:nvPr/>
        </p:nvSpPr>
        <p:spPr>
          <a:xfrm>
            <a:off x="1259305" y="1074821"/>
            <a:ext cx="9922042" cy="557280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The PID controller calculation involves 3 separate parameters, and is accordingly sometimes called three-term control: </a:t>
            </a:r>
            <a:r>
              <a:rPr lang="en-US" sz="2400" u="sng" dirty="0"/>
              <a:t>proportional</a:t>
            </a:r>
            <a:r>
              <a:rPr lang="en-US" sz="2400" dirty="0"/>
              <a:t>, </a:t>
            </a:r>
            <a:r>
              <a:rPr lang="en-US" sz="2400" u="sng" dirty="0"/>
              <a:t>integral </a:t>
            </a:r>
            <a:r>
              <a:rPr lang="en-US" sz="2400" dirty="0"/>
              <a:t>and </a:t>
            </a:r>
            <a:r>
              <a:rPr lang="en-US" sz="2400" u="sng" dirty="0"/>
              <a:t>derivative</a:t>
            </a:r>
            <a:r>
              <a:rPr lang="en-US" sz="2400" dirty="0"/>
              <a:t>; denoted by P, I and D respectively.</a:t>
            </a:r>
          </a:p>
          <a:p>
            <a:pPr marL="342900" indent="-342900">
              <a:lnSpc>
                <a:spcPct val="150000"/>
              </a:lnSpc>
              <a:buFont typeface="Arial" panose="020B0604020202020204" pitchFamily="34" charset="0"/>
              <a:buChar char="•"/>
            </a:pPr>
            <a:r>
              <a:rPr lang="en-US" sz="2400" dirty="0"/>
              <a:t>P depends on the present error, I on the past accumulation of past errors and D is a prediction of future errors based on current rate of change.</a:t>
            </a:r>
          </a:p>
          <a:p>
            <a:pPr marL="342900" indent="-342900">
              <a:lnSpc>
                <a:spcPct val="150000"/>
              </a:lnSpc>
              <a:buFont typeface="Arial" panose="020B0604020202020204" pitchFamily="34" charset="0"/>
              <a:buChar char="•"/>
            </a:pPr>
            <a:r>
              <a:rPr lang="en-US" sz="2400" dirty="0"/>
              <a:t>The weighted sum of these three actions is used to adjust the process variable.</a:t>
            </a:r>
          </a:p>
          <a:p>
            <a:pPr marL="342900" indent="-342900">
              <a:lnSpc>
                <a:spcPct val="150000"/>
              </a:lnSpc>
              <a:buFont typeface="Arial" panose="020B0604020202020204" pitchFamily="34" charset="0"/>
              <a:buChar char="•"/>
            </a:pPr>
            <a:r>
              <a:rPr lang="en-US" sz="2400" dirty="0"/>
              <a:t>By tuning the three constants in the PID controller algorithm, the controller can provide control action designed for specific process requirements.</a:t>
            </a:r>
          </a:p>
          <a:p>
            <a:pPr marL="342900" indent="-342900">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265014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D2923-FC44-4BAE-A164-5E9A9F0A2F26}"/>
              </a:ext>
            </a:extLst>
          </p:cNvPr>
          <p:cNvSpPr>
            <a:spLocks noGrp="1"/>
          </p:cNvSpPr>
          <p:nvPr>
            <p:ph type="title"/>
          </p:nvPr>
        </p:nvSpPr>
        <p:spPr>
          <a:xfrm>
            <a:off x="1319464" y="160421"/>
            <a:ext cx="9905998" cy="778482"/>
          </a:xfrm>
        </p:spPr>
        <p:txBody>
          <a:bodyPr>
            <a:normAutofit/>
          </a:bodyPr>
          <a:lstStyle/>
          <a:p>
            <a:r>
              <a:rPr lang="en-US" sz="3200" dirty="0"/>
              <a:t>PROPORTIONAL TERM</a:t>
            </a:r>
          </a:p>
        </p:txBody>
      </p:sp>
      <p:sp>
        <p:nvSpPr>
          <p:cNvPr id="4" name="TextBox 3">
            <a:extLst>
              <a:ext uri="{FF2B5EF4-FFF2-40B4-BE49-F238E27FC236}">
                <a16:creationId xmlns:a16="http://schemas.microsoft.com/office/drawing/2014/main" id="{125FC2D0-211C-4A29-A631-15EE1038A642}"/>
              </a:ext>
            </a:extLst>
          </p:cNvPr>
          <p:cNvSpPr txBox="1"/>
          <p:nvPr/>
        </p:nvSpPr>
        <p:spPr>
          <a:xfrm>
            <a:off x="1319464" y="938903"/>
            <a:ext cx="9685420" cy="51111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The proportional term is given by: </a:t>
            </a:r>
            <a:r>
              <a:rPr lang="en-US" sz="2800" b="1" dirty="0">
                <a:solidFill>
                  <a:schemeClr val="bg2"/>
                </a:solidFill>
              </a:rPr>
              <a:t>P</a:t>
            </a:r>
            <a:r>
              <a:rPr lang="en-US" sz="2800" b="1" baseline="-25000" dirty="0">
                <a:solidFill>
                  <a:schemeClr val="bg2"/>
                </a:solidFill>
              </a:rPr>
              <a:t>out</a:t>
            </a:r>
            <a:r>
              <a:rPr lang="en-US" sz="2800" b="1" dirty="0">
                <a:solidFill>
                  <a:schemeClr val="bg2"/>
                </a:solidFill>
              </a:rPr>
              <a:t> =K</a:t>
            </a:r>
            <a:r>
              <a:rPr lang="en-US" sz="2800" b="1" baseline="-25000" dirty="0">
                <a:solidFill>
                  <a:schemeClr val="bg2"/>
                </a:solidFill>
              </a:rPr>
              <a:t>p </a:t>
            </a:r>
            <a:r>
              <a:rPr lang="en-US" sz="2800" b="1" dirty="0">
                <a:solidFill>
                  <a:schemeClr val="bg2"/>
                </a:solidFill>
              </a:rPr>
              <a:t>e(t) </a:t>
            </a:r>
            <a:r>
              <a:rPr lang="en-US" sz="2400" dirty="0"/>
              <a:t>; e(t) = error signal (Set point – process variable)</a:t>
            </a:r>
          </a:p>
          <a:p>
            <a:pPr marL="285750" indent="-285750">
              <a:lnSpc>
                <a:spcPct val="150000"/>
              </a:lnSpc>
              <a:buFont typeface="Arial" panose="020B0604020202020204" pitchFamily="34" charset="0"/>
              <a:buChar char="•"/>
            </a:pPr>
            <a:r>
              <a:rPr lang="en-US" sz="2400" dirty="0"/>
              <a:t>A high proportional gain (K</a:t>
            </a:r>
            <a:r>
              <a:rPr lang="en-US" sz="2400" baseline="-25000" dirty="0"/>
              <a:t>p</a:t>
            </a:r>
            <a:r>
              <a:rPr lang="en-US" sz="2400" dirty="0"/>
              <a:t>) results in a large change in the output for a given change in the error</a:t>
            </a:r>
          </a:p>
          <a:p>
            <a:pPr marL="285750" indent="-285750">
              <a:lnSpc>
                <a:spcPct val="150000"/>
              </a:lnSpc>
              <a:buFont typeface="Arial" panose="020B0604020202020204" pitchFamily="34" charset="0"/>
              <a:buChar char="•"/>
            </a:pPr>
            <a:r>
              <a:rPr lang="en-US" sz="2400" dirty="0"/>
              <a:t>If the proportional gain is too high, the system can become unstable</a:t>
            </a:r>
          </a:p>
          <a:p>
            <a:pPr marL="285750" indent="-285750">
              <a:lnSpc>
                <a:spcPct val="150000"/>
              </a:lnSpc>
              <a:buFont typeface="Arial" panose="020B0604020202020204" pitchFamily="34" charset="0"/>
              <a:buChar char="•"/>
            </a:pPr>
            <a:r>
              <a:rPr lang="en-US" sz="2400" dirty="0"/>
              <a:t>In contrast, a small gain results in  a small output response to a large input error, and a less responsive (or sensitive) controller. If the proportional gain is too low, the control system may be too small when responding to the system</a:t>
            </a:r>
          </a:p>
        </p:txBody>
      </p:sp>
    </p:spTree>
    <p:extLst>
      <p:ext uri="{BB962C8B-B14F-4D97-AF65-F5344CB8AC3E}">
        <p14:creationId xmlns:p14="http://schemas.microsoft.com/office/powerpoint/2010/main" val="4204370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9F0D0-B6C4-4122-81D1-8508350A3017}"/>
              </a:ext>
            </a:extLst>
          </p:cNvPr>
          <p:cNvSpPr>
            <a:spLocks noGrp="1"/>
          </p:cNvSpPr>
          <p:nvPr>
            <p:ph type="title"/>
          </p:nvPr>
        </p:nvSpPr>
        <p:spPr>
          <a:xfrm>
            <a:off x="1211181" y="137255"/>
            <a:ext cx="9905998" cy="905482"/>
          </a:xfrm>
        </p:spPr>
        <p:txBody>
          <a:bodyPr>
            <a:normAutofit/>
          </a:bodyPr>
          <a:lstStyle/>
          <a:p>
            <a:r>
              <a:rPr lang="en-US" sz="3200" dirty="0"/>
              <a:t>Integral term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082568-3B20-40A5-A06E-1D639AE306BE}"/>
                  </a:ext>
                </a:extLst>
              </p:cNvPr>
              <p:cNvSpPr txBox="1"/>
              <p:nvPr/>
            </p:nvSpPr>
            <p:spPr>
              <a:xfrm>
                <a:off x="1074821" y="1042737"/>
                <a:ext cx="9978190" cy="533139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The integral term is given by: </a:t>
                </a:r>
                <a:r>
                  <a:rPr lang="en-US" sz="2800" b="1" dirty="0">
                    <a:solidFill>
                      <a:schemeClr val="bg2"/>
                    </a:solidFill>
                  </a:rPr>
                  <a:t>I</a:t>
                </a:r>
                <a:r>
                  <a:rPr lang="en-US" sz="2800" b="1" baseline="-25000" dirty="0" err="1">
                    <a:solidFill>
                      <a:schemeClr val="bg2"/>
                    </a:solidFill>
                  </a:rPr>
                  <a:t>out</a:t>
                </a:r>
                <a:r>
                  <a:rPr lang="en-US" sz="2800" b="1" dirty="0">
                    <a:solidFill>
                      <a:schemeClr val="bg2"/>
                    </a:solidFill>
                  </a:rPr>
                  <a:t> = K</a:t>
                </a:r>
                <a:r>
                  <a:rPr lang="en-US" sz="2800" b="1" baseline="-25000" dirty="0">
                    <a:solidFill>
                      <a:schemeClr val="bg2"/>
                    </a:solidFill>
                  </a:rPr>
                  <a:t>i</a:t>
                </a:r>
                <a:r>
                  <a:rPr lang="en-US" sz="2800" b="1" dirty="0">
                    <a:solidFill>
                      <a:schemeClr val="bg2"/>
                    </a:solidFill>
                  </a:rPr>
                  <a:t> </a:t>
                </a:r>
                <a14:m>
                  <m:oMath xmlns:m="http://schemas.openxmlformats.org/officeDocument/2006/math">
                    <m:nary>
                      <m:naryPr>
                        <m:ctrlPr>
                          <a:rPr lang="en-US" sz="2800" b="1" i="1" smtClean="0">
                            <a:solidFill>
                              <a:schemeClr val="bg2"/>
                            </a:solidFill>
                            <a:latin typeface="Cambria Math" panose="02040503050406030204" pitchFamily="18" charset="0"/>
                          </a:rPr>
                        </m:ctrlPr>
                      </m:naryPr>
                      <m:sub>
                        <m:r>
                          <m:rPr>
                            <m:brk m:alnAt="23"/>
                          </m:rPr>
                          <a:rPr lang="en-US" sz="2800" b="1" i="1" smtClean="0">
                            <a:solidFill>
                              <a:schemeClr val="bg2"/>
                            </a:solidFill>
                            <a:latin typeface="Cambria Math" panose="02040503050406030204" pitchFamily="18" charset="0"/>
                          </a:rPr>
                          <m:t>𝟎</m:t>
                        </m:r>
                      </m:sub>
                      <m:sup>
                        <m:r>
                          <a:rPr lang="en-US" sz="2800" b="1" i="1" smtClean="0">
                            <a:solidFill>
                              <a:schemeClr val="bg2"/>
                            </a:solidFill>
                            <a:latin typeface="Cambria Math" panose="02040503050406030204" pitchFamily="18" charset="0"/>
                          </a:rPr>
                          <m:t>𝒕</m:t>
                        </m:r>
                      </m:sup>
                      <m:e>
                        <m:r>
                          <a:rPr lang="en-US" sz="2800" b="1" i="1" smtClean="0">
                            <a:solidFill>
                              <a:schemeClr val="bg2"/>
                            </a:solidFill>
                            <a:latin typeface="Cambria Math" panose="02040503050406030204" pitchFamily="18" charset="0"/>
                          </a:rPr>
                          <m:t>𝒆</m:t>
                        </m:r>
                        <m:d>
                          <m:dPr>
                            <m:ctrlPr>
                              <a:rPr lang="en-US" sz="2800" b="1" i="1" smtClean="0">
                                <a:solidFill>
                                  <a:schemeClr val="bg2"/>
                                </a:solidFill>
                                <a:latin typeface="Cambria Math" panose="02040503050406030204" pitchFamily="18" charset="0"/>
                              </a:rPr>
                            </m:ctrlPr>
                          </m:dPr>
                          <m:e>
                            <m:r>
                              <a:rPr lang="en-US" sz="2800" b="1" i="1" smtClean="0">
                                <a:solidFill>
                                  <a:schemeClr val="bg2"/>
                                </a:solidFill>
                                <a:latin typeface="Cambria Math" panose="02040503050406030204" pitchFamily="18" charset="0"/>
                                <a:ea typeface="Cambria Math" panose="02040503050406030204" pitchFamily="18" charset="0"/>
                              </a:rPr>
                              <m:t>𝝉</m:t>
                            </m:r>
                          </m:e>
                        </m:d>
                        <m:r>
                          <a:rPr lang="en-US" sz="2800" b="1" i="1" smtClean="0">
                            <a:solidFill>
                              <a:schemeClr val="bg2"/>
                            </a:solidFill>
                            <a:latin typeface="Cambria Math" panose="02040503050406030204" pitchFamily="18" charset="0"/>
                            <a:ea typeface="Cambria Math" panose="02040503050406030204" pitchFamily="18" charset="0"/>
                          </a:rPr>
                          <m:t>𝒅</m:t>
                        </m:r>
                        <m:r>
                          <a:rPr lang="en-US" sz="2800" b="1" i="1" smtClean="0">
                            <a:solidFill>
                              <a:schemeClr val="bg2"/>
                            </a:solidFill>
                            <a:latin typeface="Cambria Math" panose="02040503050406030204" pitchFamily="18" charset="0"/>
                            <a:ea typeface="Cambria Math" panose="02040503050406030204" pitchFamily="18" charset="0"/>
                          </a:rPr>
                          <m:t>𝝉</m:t>
                        </m:r>
                      </m:e>
                    </m:nary>
                  </m:oMath>
                </a14:m>
                <a:r>
                  <a:rPr lang="en-US" sz="2800" b="1" dirty="0"/>
                  <a:t> </a:t>
                </a:r>
              </a:p>
              <a:p>
                <a:pPr marL="342900" indent="-342900">
                  <a:lnSpc>
                    <a:spcPct val="150000"/>
                  </a:lnSpc>
                  <a:buFont typeface="Arial" panose="020B0604020202020204" pitchFamily="34" charset="0"/>
                  <a:buChar char="•"/>
                </a:pPr>
                <a:r>
                  <a:rPr lang="en-US" sz="2400" dirty="0"/>
                  <a:t>The contribution from the integral term is proportional to both the magnitude of the error and the duration of the error</a:t>
                </a:r>
              </a:p>
              <a:p>
                <a:pPr marL="342900" indent="-342900">
                  <a:lnSpc>
                    <a:spcPct val="150000"/>
                  </a:lnSpc>
                  <a:buFont typeface="Arial" panose="020B0604020202020204" pitchFamily="34" charset="0"/>
                  <a:buChar char="•"/>
                </a:pPr>
                <a:r>
                  <a:rPr lang="en-US" sz="2400" dirty="0"/>
                  <a:t>Summing the instantaneous error over time (integrating the error) gives the accumulated offset that should have been corrected previously</a:t>
                </a:r>
              </a:p>
              <a:p>
                <a:pPr marL="342900" indent="-342900">
                  <a:lnSpc>
                    <a:spcPct val="150000"/>
                  </a:lnSpc>
                  <a:buFont typeface="Arial" panose="020B0604020202020204" pitchFamily="34" charset="0"/>
                  <a:buChar char="•"/>
                </a:pPr>
                <a:r>
                  <a:rPr lang="en-US" sz="2400" dirty="0"/>
                  <a:t>The integral term accelerates the movement of the process towards setpoint and eliminates the residual steady state error. However, it can cause the present value to overshoot the setpoint value due to the accumulation of past values</a:t>
                </a:r>
              </a:p>
            </p:txBody>
          </p:sp>
        </mc:Choice>
        <mc:Fallback xmlns="">
          <p:sp>
            <p:nvSpPr>
              <p:cNvPr id="3" name="TextBox 2">
                <a:extLst>
                  <a:ext uri="{FF2B5EF4-FFF2-40B4-BE49-F238E27FC236}">
                    <a16:creationId xmlns:a16="http://schemas.microsoft.com/office/drawing/2014/main" id="{23082568-3B20-40A5-A06E-1D639AE306BE}"/>
                  </a:ext>
                </a:extLst>
              </p:cNvPr>
              <p:cNvSpPr txBox="1">
                <a:spLocks noRot="1" noChangeAspect="1" noMove="1" noResize="1" noEditPoints="1" noAdjustHandles="1" noChangeArrowheads="1" noChangeShapeType="1" noTextEdit="1"/>
              </p:cNvSpPr>
              <p:nvPr/>
            </p:nvSpPr>
            <p:spPr>
              <a:xfrm>
                <a:off x="1074821" y="1042737"/>
                <a:ext cx="9978190" cy="5331396"/>
              </a:xfrm>
              <a:prstGeom prst="rect">
                <a:avLst/>
              </a:prstGeom>
              <a:blipFill>
                <a:blip r:embed="rId2"/>
                <a:stretch>
                  <a:fillRect l="-794" r="-122" b="-1600"/>
                </a:stretch>
              </a:blipFill>
            </p:spPr>
            <p:txBody>
              <a:bodyPr/>
              <a:lstStyle/>
              <a:p>
                <a:r>
                  <a:rPr lang="en-US">
                    <a:noFill/>
                  </a:rPr>
                  <a:t> </a:t>
                </a:r>
              </a:p>
            </p:txBody>
          </p:sp>
        </mc:Fallback>
      </mc:AlternateContent>
    </p:spTree>
    <p:extLst>
      <p:ext uri="{BB962C8B-B14F-4D97-AF65-F5344CB8AC3E}">
        <p14:creationId xmlns:p14="http://schemas.microsoft.com/office/powerpoint/2010/main" val="240405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E082-A7F3-45A0-965C-30AA0041F0B1}"/>
              </a:ext>
            </a:extLst>
          </p:cNvPr>
          <p:cNvSpPr>
            <a:spLocks noGrp="1"/>
          </p:cNvSpPr>
          <p:nvPr>
            <p:ph type="title"/>
          </p:nvPr>
        </p:nvSpPr>
        <p:spPr>
          <a:xfrm>
            <a:off x="1143001" y="112296"/>
            <a:ext cx="9905998" cy="914400"/>
          </a:xfrm>
        </p:spPr>
        <p:txBody>
          <a:bodyPr>
            <a:normAutofit/>
          </a:bodyPr>
          <a:lstStyle/>
          <a:p>
            <a:r>
              <a:rPr lang="en-US" sz="3200" dirty="0"/>
              <a:t>Derivative term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601B441-D94F-4C18-A9A8-E8F83E410D7C}"/>
                  </a:ext>
                </a:extLst>
              </p:cNvPr>
              <p:cNvSpPr txBox="1"/>
              <p:nvPr/>
            </p:nvSpPr>
            <p:spPr>
              <a:xfrm>
                <a:off x="1143001" y="1026696"/>
                <a:ext cx="10022304" cy="47087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The derivative term is given by: </a:t>
                </a:r>
                <a:r>
                  <a:rPr lang="en-US" sz="2400" b="1" dirty="0">
                    <a:solidFill>
                      <a:schemeClr val="bg2"/>
                    </a:solidFill>
                  </a:rPr>
                  <a:t>D</a:t>
                </a:r>
                <a:r>
                  <a:rPr lang="en-US" sz="2400" b="1" baseline="-25000" dirty="0" err="1">
                    <a:solidFill>
                      <a:schemeClr val="bg2"/>
                    </a:solidFill>
                  </a:rPr>
                  <a:t>out</a:t>
                </a:r>
                <a:r>
                  <a:rPr lang="en-US" sz="2400" b="1" baseline="-25000" dirty="0">
                    <a:solidFill>
                      <a:schemeClr val="bg2"/>
                    </a:solidFill>
                  </a:rPr>
                  <a:t> </a:t>
                </a:r>
                <a:r>
                  <a:rPr lang="en-US" sz="2400" b="1" dirty="0">
                    <a:solidFill>
                      <a:schemeClr val="bg2"/>
                    </a:solidFill>
                  </a:rPr>
                  <a:t>=K</a:t>
                </a:r>
                <a:r>
                  <a:rPr lang="en-US" sz="2400" b="1" baseline="-25000" dirty="0">
                    <a:solidFill>
                      <a:schemeClr val="bg2"/>
                    </a:solidFill>
                  </a:rPr>
                  <a:t>d</a:t>
                </a:r>
                <a:r>
                  <a:rPr lang="en-US" sz="2400" b="1" dirty="0">
                    <a:solidFill>
                      <a:schemeClr val="bg2"/>
                    </a:solidFill>
                  </a:rPr>
                  <a:t> </a:t>
                </a:r>
                <a14:m>
                  <m:oMath xmlns:m="http://schemas.openxmlformats.org/officeDocument/2006/math">
                    <m:f>
                      <m:fPr>
                        <m:ctrlPr>
                          <a:rPr lang="en-US" sz="2400" b="1" i="1" smtClean="0">
                            <a:solidFill>
                              <a:schemeClr val="bg2"/>
                            </a:solidFill>
                            <a:latin typeface="Cambria Math" panose="02040503050406030204" pitchFamily="18" charset="0"/>
                          </a:rPr>
                        </m:ctrlPr>
                      </m:fPr>
                      <m:num>
                        <m:r>
                          <a:rPr lang="en-US" sz="2400" b="1" i="1" smtClean="0">
                            <a:solidFill>
                              <a:schemeClr val="bg2"/>
                            </a:solidFill>
                            <a:latin typeface="Cambria Math" panose="02040503050406030204" pitchFamily="18" charset="0"/>
                          </a:rPr>
                          <m:t>𝒅</m:t>
                        </m:r>
                      </m:num>
                      <m:den>
                        <m:r>
                          <a:rPr lang="en-US" sz="2400" b="1" i="1" smtClean="0">
                            <a:solidFill>
                              <a:schemeClr val="bg2"/>
                            </a:solidFill>
                            <a:latin typeface="Cambria Math" panose="02040503050406030204" pitchFamily="18" charset="0"/>
                          </a:rPr>
                          <m:t>𝒅𝒕</m:t>
                        </m:r>
                      </m:den>
                    </m:f>
                  </m:oMath>
                </a14:m>
                <a:r>
                  <a:rPr lang="en-US" sz="2400" b="1" dirty="0">
                    <a:solidFill>
                      <a:schemeClr val="bg2"/>
                    </a:solidFill>
                  </a:rPr>
                  <a:t>e(t)</a:t>
                </a:r>
              </a:p>
              <a:p>
                <a:pPr marL="342900" indent="-342900">
                  <a:lnSpc>
                    <a:spcPct val="150000"/>
                  </a:lnSpc>
                  <a:buFont typeface="Arial" panose="020B0604020202020204" pitchFamily="34" charset="0"/>
                  <a:buChar char="•"/>
                </a:pPr>
                <a:r>
                  <a:rPr lang="en-US" sz="2400" dirty="0"/>
                  <a:t>The rate of change of the process is calculated by determining the slope of the error over and multiplying it by the derivative gain(K</a:t>
                </a:r>
                <a:r>
                  <a:rPr lang="en-US" sz="2400" baseline="-25000" dirty="0"/>
                  <a:t>d</a:t>
                </a:r>
                <a:r>
                  <a:rPr lang="en-US" sz="2400" dirty="0"/>
                  <a:t>)</a:t>
                </a:r>
              </a:p>
              <a:p>
                <a:pPr marL="342900" indent="-342900">
                  <a:lnSpc>
                    <a:spcPct val="150000"/>
                  </a:lnSpc>
                  <a:buFont typeface="Arial" panose="020B0604020202020204" pitchFamily="34" charset="0"/>
                  <a:buChar char="•"/>
                </a:pPr>
                <a:r>
                  <a:rPr lang="en-US" sz="2400" dirty="0"/>
                  <a:t>The derivative term slows the rate of change of the controller </a:t>
                </a:r>
                <a:r>
                  <a:rPr lang="en-US" sz="2400" dirty="0" err="1"/>
                  <a:t>ouput</a:t>
                </a:r>
                <a:r>
                  <a:rPr lang="en-US" sz="2400" dirty="0"/>
                  <a:t> and this effect is most noticeable close to the controller setpoint</a:t>
                </a:r>
              </a:p>
              <a:p>
                <a:pPr marL="342900" indent="-342900">
                  <a:lnSpc>
                    <a:spcPct val="150000"/>
                  </a:lnSpc>
                  <a:buFont typeface="Arial" panose="020B0604020202020204" pitchFamily="34" charset="0"/>
                  <a:buChar char="•"/>
                </a:pPr>
                <a:r>
                  <a:rPr lang="en-US" sz="2400" dirty="0"/>
                  <a:t>Hence, derivative control is used to reduce the magnitude of the overshoot produced by the integral component and improve the combined controller-process stability</a:t>
                </a:r>
              </a:p>
            </p:txBody>
          </p:sp>
        </mc:Choice>
        <mc:Fallback xmlns="">
          <p:sp>
            <p:nvSpPr>
              <p:cNvPr id="3" name="TextBox 2">
                <a:extLst>
                  <a:ext uri="{FF2B5EF4-FFF2-40B4-BE49-F238E27FC236}">
                    <a16:creationId xmlns:a16="http://schemas.microsoft.com/office/drawing/2014/main" id="{6601B441-D94F-4C18-A9A8-E8F83E410D7C}"/>
                  </a:ext>
                </a:extLst>
              </p:cNvPr>
              <p:cNvSpPr txBox="1">
                <a:spLocks noRot="1" noChangeAspect="1" noMove="1" noResize="1" noEditPoints="1" noAdjustHandles="1" noChangeArrowheads="1" noChangeShapeType="1" noTextEdit="1"/>
              </p:cNvSpPr>
              <p:nvPr/>
            </p:nvSpPr>
            <p:spPr>
              <a:xfrm>
                <a:off x="1143001" y="1026696"/>
                <a:ext cx="10022304" cy="4708725"/>
              </a:xfrm>
              <a:prstGeom prst="rect">
                <a:avLst/>
              </a:prstGeom>
              <a:blipFill>
                <a:blip r:embed="rId2"/>
                <a:stretch>
                  <a:fillRect l="-852" b="-2199"/>
                </a:stretch>
              </a:blipFill>
            </p:spPr>
            <p:txBody>
              <a:bodyPr/>
              <a:lstStyle/>
              <a:p>
                <a:r>
                  <a:rPr lang="en-US">
                    <a:noFill/>
                  </a:rPr>
                  <a:t> </a:t>
                </a:r>
              </a:p>
            </p:txBody>
          </p:sp>
        </mc:Fallback>
      </mc:AlternateContent>
    </p:spTree>
    <p:extLst>
      <p:ext uri="{BB962C8B-B14F-4D97-AF65-F5344CB8AC3E}">
        <p14:creationId xmlns:p14="http://schemas.microsoft.com/office/powerpoint/2010/main" val="1251042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9787-5472-48E7-98B6-8968F8590428}"/>
              </a:ext>
            </a:extLst>
          </p:cNvPr>
          <p:cNvSpPr>
            <a:spLocks noGrp="1"/>
          </p:cNvSpPr>
          <p:nvPr>
            <p:ph type="title"/>
          </p:nvPr>
        </p:nvSpPr>
        <p:spPr>
          <a:xfrm>
            <a:off x="1143001" y="249550"/>
            <a:ext cx="9905998" cy="648808"/>
          </a:xfrm>
        </p:spPr>
        <p:txBody>
          <a:bodyPr>
            <a:normAutofit/>
          </a:bodyPr>
          <a:lstStyle/>
          <a:p>
            <a:r>
              <a:rPr lang="en-US" sz="3200" dirty="0"/>
              <a:t>Final output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B2B3129-74D1-4180-BAE8-D6BE4929EEC6}"/>
                  </a:ext>
                </a:extLst>
              </p:cNvPr>
              <p:cNvSpPr txBox="1"/>
              <p:nvPr/>
            </p:nvSpPr>
            <p:spPr>
              <a:xfrm>
                <a:off x="1143001" y="1187116"/>
                <a:ext cx="9541041" cy="4708725"/>
              </a:xfrm>
              <a:prstGeom prst="rect">
                <a:avLst/>
              </a:prstGeom>
              <a:noFill/>
            </p:spPr>
            <p:txBody>
              <a:bodyPr wrap="square" rtlCol="0">
                <a:spAutoFit/>
              </a:bodyPr>
              <a:lstStyle/>
              <a:p>
                <a:pPr>
                  <a:lnSpc>
                    <a:spcPct val="150000"/>
                  </a:lnSpc>
                </a:pPr>
                <a:r>
                  <a:rPr lang="en-US" sz="2400" dirty="0"/>
                  <a:t>Defining u(t) as the controller output, the final form of the PID algorithm is</a:t>
                </a:r>
              </a:p>
              <a:p>
                <a:pPr>
                  <a:lnSpc>
                    <a:spcPct val="150000"/>
                  </a:lnSpc>
                </a:pPr>
                <a:endParaRPr lang="en-US" sz="2400" dirty="0"/>
              </a:p>
              <a:p>
                <a:pPr>
                  <a:lnSpc>
                    <a:spcPct val="150000"/>
                  </a:lnSpc>
                </a:pPr>
                <a:r>
                  <a:rPr lang="en-US" sz="2400" b="1" dirty="0">
                    <a:solidFill>
                      <a:schemeClr val="bg2"/>
                    </a:solidFill>
                  </a:rPr>
                  <a:t>u(t) = K</a:t>
                </a:r>
                <a:r>
                  <a:rPr lang="en-US" sz="2400" b="1" baseline="-25000" dirty="0">
                    <a:solidFill>
                      <a:schemeClr val="bg2"/>
                    </a:solidFill>
                  </a:rPr>
                  <a:t>p </a:t>
                </a:r>
                <a:r>
                  <a:rPr lang="en-US" sz="2400" b="1" dirty="0">
                    <a:solidFill>
                      <a:schemeClr val="bg2"/>
                    </a:solidFill>
                  </a:rPr>
                  <a:t>e(t) + K</a:t>
                </a:r>
                <a:r>
                  <a:rPr lang="en-US" sz="2400" b="1" baseline="-25000" dirty="0">
                    <a:solidFill>
                      <a:schemeClr val="bg2"/>
                    </a:solidFill>
                  </a:rPr>
                  <a:t>i</a:t>
                </a:r>
                <a:r>
                  <a:rPr lang="en-US" sz="2400" b="1" dirty="0">
                    <a:solidFill>
                      <a:schemeClr val="bg2"/>
                    </a:solidFill>
                  </a:rPr>
                  <a:t> </a:t>
                </a:r>
                <a14:m>
                  <m:oMath xmlns:m="http://schemas.openxmlformats.org/officeDocument/2006/math">
                    <m:nary>
                      <m:naryPr>
                        <m:ctrlPr>
                          <a:rPr lang="en-US" sz="2400" b="1" i="1" smtClean="0">
                            <a:solidFill>
                              <a:schemeClr val="bg2"/>
                            </a:solidFill>
                            <a:latin typeface="Cambria Math" panose="02040503050406030204" pitchFamily="18" charset="0"/>
                          </a:rPr>
                        </m:ctrlPr>
                      </m:naryPr>
                      <m:sub>
                        <m:r>
                          <m:rPr>
                            <m:brk m:alnAt="23"/>
                          </m:rPr>
                          <a:rPr lang="en-US" sz="2400" b="1" i="1" smtClean="0">
                            <a:solidFill>
                              <a:schemeClr val="bg2"/>
                            </a:solidFill>
                            <a:latin typeface="Cambria Math" panose="02040503050406030204" pitchFamily="18" charset="0"/>
                          </a:rPr>
                          <m:t>𝟎</m:t>
                        </m:r>
                      </m:sub>
                      <m:sup>
                        <m:r>
                          <a:rPr lang="en-US" sz="2400" b="1" i="1" smtClean="0">
                            <a:solidFill>
                              <a:schemeClr val="bg2"/>
                            </a:solidFill>
                            <a:latin typeface="Cambria Math" panose="02040503050406030204" pitchFamily="18" charset="0"/>
                          </a:rPr>
                          <m:t>𝒕</m:t>
                        </m:r>
                      </m:sup>
                      <m:e>
                        <m:r>
                          <a:rPr lang="en-US" sz="2400" b="1" i="1" smtClean="0">
                            <a:solidFill>
                              <a:schemeClr val="bg2"/>
                            </a:solidFill>
                            <a:latin typeface="Cambria Math" panose="02040503050406030204" pitchFamily="18" charset="0"/>
                          </a:rPr>
                          <m:t>𝒆</m:t>
                        </m:r>
                        <m:d>
                          <m:dPr>
                            <m:ctrlPr>
                              <a:rPr lang="en-US" sz="2400" b="1" i="1" smtClean="0">
                                <a:solidFill>
                                  <a:schemeClr val="bg2"/>
                                </a:solidFill>
                                <a:latin typeface="Cambria Math" panose="02040503050406030204" pitchFamily="18" charset="0"/>
                              </a:rPr>
                            </m:ctrlPr>
                          </m:dPr>
                          <m:e>
                            <m:r>
                              <a:rPr lang="en-US" sz="2400" b="1" i="1" smtClean="0">
                                <a:solidFill>
                                  <a:schemeClr val="bg2"/>
                                </a:solidFill>
                                <a:latin typeface="Cambria Math" panose="02040503050406030204" pitchFamily="18" charset="0"/>
                                <a:ea typeface="Cambria Math" panose="02040503050406030204" pitchFamily="18" charset="0"/>
                              </a:rPr>
                              <m:t>𝝉</m:t>
                            </m:r>
                          </m:e>
                        </m:d>
                        <m:r>
                          <a:rPr lang="en-US" sz="2400" b="1" i="1" smtClean="0">
                            <a:solidFill>
                              <a:schemeClr val="bg2"/>
                            </a:solidFill>
                            <a:latin typeface="Cambria Math" panose="02040503050406030204" pitchFamily="18" charset="0"/>
                            <a:ea typeface="Cambria Math" panose="02040503050406030204" pitchFamily="18" charset="0"/>
                          </a:rPr>
                          <m:t>𝒅</m:t>
                        </m:r>
                        <m:r>
                          <a:rPr lang="en-US" sz="2400" b="1" i="1" smtClean="0">
                            <a:solidFill>
                              <a:schemeClr val="bg2"/>
                            </a:solidFill>
                            <a:latin typeface="Cambria Math" panose="02040503050406030204" pitchFamily="18" charset="0"/>
                            <a:ea typeface="Cambria Math" panose="02040503050406030204" pitchFamily="18" charset="0"/>
                          </a:rPr>
                          <m:t>𝝉</m:t>
                        </m:r>
                      </m:e>
                    </m:nary>
                  </m:oMath>
                </a14:m>
                <a:r>
                  <a:rPr lang="en-US" sz="2400" b="1" dirty="0">
                    <a:solidFill>
                      <a:schemeClr val="bg2"/>
                    </a:solidFill>
                  </a:rPr>
                  <a:t> + K</a:t>
                </a:r>
                <a:r>
                  <a:rPr lang="en-US" sz="2400" b="1" baseline="-25000" dirty="0">
                    <a:solidFill>
                      <a:schemeClr val="bg2"/>
                    </a:solidFill>
                  </a:rPr>
                  <a:t>d</a:t>
                </a:r>
                <a:r>
                  <a:rPr lang="en-US" sz="2400" b="1" dirty="0">
                    <a:solidFill>
                      <a:schemeClr val="bg2"/>
                    </a:solidFill>
                  </a:rPr>
                  <a:t> </a:t>
                </a:r>
                <a14:m>
                  <m:oMath xmlns:m="http://schemas.openxmlformats.org/officeDocument/2006/math">
                    <m:f>
                      <m:fPr>
                        <m:ctrlPr>
                          <a:rPr lang="en-US" sz="2400" b="1" i="1" smtClean="0">
                            <a:solidFill>
                              <a:schemeClr val="bg2"/>
                            </a:solidFill>
                            <a:latin typeface="Cambria Math" panose="02040503050406030204" pitchFamily="18" charset="0"/>
                          </a:rPr>
                        </m:ctrlPr>
                      </m:fPr>
                      <m:num>
                        <m:r>
                          <a:rPr lang="en-US" sz="2400" b="1" i="1" smtClean="0">
                            <a:solidFill>
                              <a:schemeClr val="bg2"/>
                            </a:solidFill>
                            <a:latin typeface="Cambria Math" panose="02040503050406030204" pitchFamily="18" charset="0"/>
                          </a:rPr>
                          <m:t>𝒅</m:t>
                        </m:r>
                      </m:num>
                      <m:den>
                        <m:r>
                          <a:rPr lang="en-US" sz="2400" b="1" i="1" smtClean="0">
                            <a:solidFill>
                              <a:schemeClr val="bg2"/>
                            </a:solidFill>
                            <a:latin typeface="Cambria Math" panose="02040503050406030204" pitchFamily="18" charset="0"/>
                          </a:rPr>
                          <m:t>𝒅𝒕</m:t>
                        </m:r>
                      </m:den>
                    </m:f>
                  </m:oMath>
                </a14:m>
                <a:r>
                  <a:rPr lang="en-US" sz="2400" b="1" dirty="0">
                    <a:solidFill>
                      <a:schemeClr val="bg2"/>
                    </a:solidFill>
                  </a:rPr>
                  <a:t>e(t)</a:t>
                </a:r>
              </a:p>
              <a:p>
                <a:pPr>
                  <a:lnSpc>
                    <a:spcPct val="150000"/>
                  </a:lnSpc>
                </a:pPr>
                <a:endParaRPr lang="en-US" sz="2400" dirty="0"/>
              </a:p>
              <a:p>
                <a:pPr>
                  <a:lnSpc>
                    <a:spcPct val="150000"/>
                  </a:lnSpc>
                </a:pPr>
                <a:r>
                  <a:rPr lang="en-US" sz="2400" dirty="0"/>
                  <a:t>e(t) = error function (set point – process variable)</a:t>
                </a:r>
              </a:p>
              <a:p>
                <a:pPr>
                  <a:lnSpc>
                    <a:spcPct val="150000"/>
                  </a:lnSpc>
                </a:pPr>
                <a:r>
                  <a:rPr lang="en-US" sz="2400" dirty="0"/>
                  <a:t>K</a:t>
                </a:r>
                <a:r>
                  <a:rPr lang="en-US" sz="2400" baseline="-25000" dirty="0"/>
                  <a:t>p</a:t>
                </a:r>
                <a:r>
                  <a:rPr lang="en-US" sz="2400" dirty="0"/>
                  <a:t> = proportional gain</a:t>
                </a:r>
              </a:p>
              <a:p>
                <a:pPr>
                  <a:lnSpc>
                    <a:spcPct val="150000"/>
                  </a:lnSpc>
                </a:pPr>
                <a:r>
                  <a:rPr lang="en-US" sz="2400" dirty="0"/>
                  <a:t>K</a:t>
                </a:r>
                <a:r>
                  <a:rPr lang="en-US" sz="2400" baseline="-25000" dirty="0"/>
                  <a:t>i</a:t>
                </a:r>
                <a:r>
                  <a:rPr lang="en-US" sz="2400" dirty="0"/>
                  <a:t> = integral gain </a:t>
                </a:r>
              </a:p>
              <a:p>
                <a:pPr>
                  <a:lnSpc>
                    <a:spcPct val="150000"/>
                  </a:lnSpc>
                </a:pPr>
                <a:r>
                  <a:rPr lang="en-US" sz="2400" dirty="0"/>
                  <a:t>K</a:t>
                </a:r>
                <a:r>
                  <a:rPr lang="en-US" sz="2400" baseline="-25000" dirty="0"/>
                  <a:t>d</a:t>
                </a:r>
                <a:r>
                  <a:rPr lang="en-US" sz="2400" dirty="0"/>
                  <a:t> = differential gain</a:t>
                </a:r>
              </a:p>
            </p:txBody>
          </p:sp>
        </mc:Choice>
        <mc:Fallback xmlns="">
          <p:sp>
            <p:nvSpPr>
              <p:cNvPr id="3" name="TextBox 2">
                <a:extLst>
                  <a:ext uri="{FF2B5EF4-FFF2-40B4-BE49-F238E27FC236}">
                    <a16:creationId xmlns:a16="http://schemas.microsoft.com/office/drawing/2014/main" id="{0B2B3129-74D1-4180-BAE8-D6BE4929EEC6}"/>
                  </a:ext>
                </a:extLst>
              </p:cNvPr>
              <p:cNvSpPr txBox="1">
                <a:spLocks noRot="1" noChangeAspect="1" noMove="1" noResize="1" noEditPoints="1" noAdjustHandles="1" noChangeArrowheads="1" noChangeShapeType="1" noTextEdit="1"/>
              </p:cNvSpPr>
              <p:nvPr/>
            </p:nvSpPr>
            <p:spPr>
              <a:xfrm>
                <a:off x="1143001" y="1187116"/>
                <a:ext cx="9541041" cy="4708725"/>
              </a:xfrm>
              <a:prstGeom prst="rect">
                <a:avLst/>
              </a:prstGeom>
              <a:blipFill>
                <a:blip r:embed="rId2"/>
                <a:stretch>
                  <a:fillRect l="-1022" b="-2332"/>
                </a:stretch>
              </a:blipFill>
            </p:spPr>
            <p:txBody>
              <a:bodyPr/>
              <a:lstStyle/>
              <a:p>
                <a:r>
                  <a:rPr lang="en-US">
                    <a:noFill/>
                  </a:rPr>
                  <a:t> </a:t>
                </a:r>
              </a:p>
            </p:txBody>
          </p:sp>
        </mc:Fallback>
      </mc:AlternateContent>
    </p:spTree>
    <p:extLst>
      <p:ext uri="{BB962C8B-B14F-4D97-AF65-F5344CB8AC3E}">
        <p14:creationId xmlns:p14="http://schemas.microsoft.com/office/powerpoint/2010/main" val="456316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4136-75AD-404A-8C27-AE0F59519941}"/>
              </a:ext>
            </a:extLst>
          </p:cNvPr>
          <p:cNvSpPr>
            <a:spLocks noGrp="1"/>
          </p:cNvSpPr>
          <p:nvPr>
            <p:ph type="title"/>
          </p:nvPr>
        </p:nvSpPr>
        <p:spPr>
          <a:xfrm>
            <a:off x="1143001" y="233508"/>
            <a:ext cx="9905998" cy="696935"/>
          </a:xfrm>
        </p:spPr>
        <p:txBody>
          <a:bodyPr>
            <a:normAutofit/>
          </a:bodyPr>
          <a:lstStyle/>
          <a:p>
            <a:r>
              <a:rPr lang="en-US" sz="3200" dirty="0"/>
              <a:t>Tuning parameters</a:t>
            </a:r>
          </a:p>
        </p:txBody>
      </p:sp>
      <p:sp>
        <p:nvSpPr>
          <p:cNvPr id="4" name="TextBox 3">
            <a:extLst>
              <a:ext uri="{FF2B5EF4-FFF2-40B4-BE49-F238E27FC236}">
                <a16:creationId xmlns:a16="http://schemas.microsoft.com/office/drawing/2014/main" id="{DC06E87A-26B6-4B6E-AC37-F481271B9565}"/>
              </a:ext>
            </a:extLst>
          </p:cNvPr>
          <p:cNvSpPr txBox="1"/>
          <p:nvPr/>
        </p:nvSpPr>
        <p:spPr>
          <a:xfrm>
            <a:off x="1143001" y="1106905"/>
            <a:ext cx="9905998" cy="44648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1" dirty="0">
                <a:solidFill>
                  <a:srgbClr val="FFC000"/>
                </a:solidFill>
              </a:rPr>
              <a:t>K</a:t>
            </a:r>
            <a:r>
              <a:rPr lang="en-US" sz="2400" b="1" baseline="-25000" dirty="0">
                <a:solidFill>
                  <a:srgbClr val="FFC000"/>
                </a:solidFill>
              </a:rPr>
              <a:t>p</a:t>
            </a:r>
            <a:r>
              <a:rPr lang="en-US" sz="2400" dirty="0"/>
              <a:t> : Larger values typically mean faster response since the error is larger in that case. However, An excessively large proportional gain will lead to process instability and oscillation</a:t>
            </a:r>
          </a:p>
          <a:p>
            <a:pPr marL="285750" indent="-285750">
              <a:lnSpc>
                <a:spcPct val="150000"/>
              </a:lnSpc>
              <a:buFont typeface="Arial" panose="020B0604020202020204" pitchFamily="34" charset="0"/>
              <a:buChar char="•"/>
            </a:pPr>
            <a:r>
              <a:rPr lang="en-US" sz="2400" b="1" dirty="0">
                <a:solidFill>
                  <a:srgbClr val="FFC000"/>
                </a:solidFill>
              </a:rPr>
              <a:t>K</a:t>
            </a:r>
            <a:r>
              <a:rPr lang="en-US" sz="2400" b="1" baseline="-25000" dirty="0">
                <a:solidFill>
                  <a:srgbClr val="FFC000"/>
                </a:solidFill>
              </a:rPr>
              <a:t>i</a:t>
            </a:r>
            <a:r>
              <a:rPr lang="en-US" sz="2400" dirty="0">
                <a:solidFill>
                  <a:srgbClr val="FFC000"/>
                </a:solidFill>
              </a:rPr>
              <a:t> </a:t>
            </a:r>
            <a:r>
              <a:rPr lang="en-US" sz="2400" dirty="0"/>
              <a:t>: Larger values imply steady state errors are eliminated more quickly. The trade-off is larger overshoot</a:t>
            </a:r>
          </a:p>
          <a:p>
            <a:pPr marL="285750" indent="-285750">
              <a:lnSpc>
                <a:spcPct val="150000"/>
              </a:lnSpc>
              <a:buFont typeface="Arial" panose="020B0604020202020204" pitchFamily="34" charset="0"/>
              <a:buChar char="•"/>
            </a:pPr>
            <a:r>
              <a:rPr lang="en-US" sz="2400" b="1" dirty="0">
                <a:solidFill>
                  <a:srgbClr val="FFC000"/>
                </a:solidFill>
              </a:rPr>
              <a:t>K</a:t>
            </a:r>
            <a:r>
              <a:rPr lang="en-US" sz="2400" b="1" baseline="-25000" dirty="0">
                <a:solidFill>
                  <a:srgbClr val="FFC000"/>
                </a:solidFill>
              </a:rPr>
              <a:t>d</a:t>
            </a:r>
            <a:r>
              <a:rPr lang="en-US" sz="2400" dirty="0"/>
              <a:t> : Larger values decrease overshoot, but slow down transient response and may lead to instability due to signal noise amplification in the differentiation of error</a:t>
            </a:r>
          </a:p>
        </p:txBody>
      </p:sp>
    </p:spTree>
    <p:extLst>
      <p:ext uri="{BB962C8B-B14F-4D97-AF65-F5344CB8AC3E}">
        <p14:creationId xmlns:p14="http://schemas.microsoft.com/office/powerpoint/2010/main" val="42903226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1118</Words>
  <Application>Microsoft Office PowerPoint</Application>
  <PresentationFormat>Widescreen</PresentationFormat>
  <Paragraphs>101</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Cambria Math</vt:lpstr>
      <vt:lpstr>Tw Cen MT</vt:lpstr>
      <vt:lpstr>Circuit</vt:lpstr>
      <vt:lpstr>PID controller</vt:lpstr>
      <vt:lpstr>General  overview</vt:lpstr>
      <vt:lpstr>PID Block diagram</vt:lpstr>
      <vt:lpstr>PowerPoint Presentation</vt:lpstr>
      <vt:lpstr>PROPORTIONAL TERM</vt:lpstr>
      <vt:lpstr>Integral term</vt:lpstr>
      <vt:lpstr>Derivative term</vt:lpstr>
      <vt:lpstr>Final output</vt:lpstr>
      <vt:lpstr>Tuning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2022-08-26T14:36:04Z</dcterms:created>
  <dcterms:modified xsi:type="dcterms:W3CDTF">2022-08-28T13:20:35Z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